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4750e3f-be0c-4f61-a34d-46de52ec18a2}">
          <p14:sldIdLst>
            <p14:sldId id="256"/>
          </p14:sldIdLst>
        </p14:section>
        <p14:section name="Alicia's libraries (first of 2023)" id="{a16bb91e-6cf7-4964-9417-147c4c445a5b}">
          <p14:sldIdLst>
            <p14:sldId id="283"/>
            <p14:sldId id="284"/>
            <p14:sldId id="285"/>
            <p14:sldId id="286"/>
            <p14:sldId id="287"/>
            <p14:sldId id="288"/>
            <p14:sldId id="289"/>
            <p14:sldId id="290"/>
            <p14:sldId id="291"/>
            <p14:sldId id="292"/>
            <p14:sldId id="293"/>
            <p14:sldId id="294"/>
            <p14:sldId id="295"/>
          </p14:sldIdLst>
        </p14:section>
        <p14:section name="Mycsa's libraries (second of 2023)" id="{de23f558-b29f-4681-9ec2-9f38225d7e9f}">
          <p14:sldIdLst/>
        </p14:section>
        <p14:section name="Alicia's libraries (third of 2023)" id="{f0b98cd1-622a-472d-84b9-ed68dc643da6}">
          <p14:sldIdLst>
            <p14:sldId id="270"/>
            <p14:sldId id="271"/>
            <p14:sldId id="272"/>
            <p14:sldId id="273"/>
            <p14:sldId id="274"/>
            <p14:sldId id="275"/>
            <p14:sldId id="276"/>
            <p14:sldId id="277"/>
            <p14:sldId id="278"/>
            <p14:sldId id="279"/>
            <p14:sldId id="280"/>
            <p14:sldId id="281"/>
            <p14:sldId id="282"/>
          </p14:sldIdLst>
        </p14:section>
        <p14:section name="Ulysse's libraries (10-12/23)" id="{cfe99846-5533-49ad-a04e-a1a29aae4c19}">
          <p14:sldIdLst>
            <p14:sldId id="257"/>
            <p14:sldId id="258"/>
            <p14:sldId id="259"/>
            <p14:sldId id="260"/>
            <p14:sldId id="261"/>
            <p14:sldId id="262"/>
            <p14:sldId id="263"/>
            <p14:sldId id="264"/>
            <p14:sldId id="265"/>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6" d="100"/>
          <a:sy n="116" d="100"/>
        </p:scale>
        <p:origin x="336" y="108"/>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386080" y="911860"/>
            <a:ext cx="11419840" cy="2387600"/>
          </a:xfrm>
        </p:spPr>
        <p:txBody>
          <a:bodyPr>
            <a:normAutofit fontScale="90000"/>
          </a:bodyPr>
          <a:p>
            <a:r>
              <a:rPr lang="fr-FR" altLang="en-US" b="1">
                <a:solidFill>
                  <a:srgbClr val="C00000"/>
                </a:solidFill>
              </a:rPr>
              <a:t>- GOAL - </a:t>
            </a:r>
            <a:br>
              <a:rPr lang="fr-FR" altLang="en-US"/>
            </a:br>
            <a:r>
              <a:rPr lang="fr-FR" altLang="en-US"/>
              <a:t>Understand our ATAC-seq data by looking at the bigger picture</a:t>
            </a:r>
            <a:endParaRPr lang="fr-FR" altLang="en-US"/>
          </a:p>
        </p:txBody>
      </p:sp>
      <p:sp>
        <p:nvSpPr>
          <p:cNvPr id="5" name="Text Box 4"/>
          <p:cNvSpPr txBox="1"/>
          <p:nvPr/>
        </p:nvSpPr>
        <p:spPr>
          <a:xfrm>
            <a:off x="1770380" y="3988118"/>
            <a:ext cx="8651240" cy="1753235"/>
          </a:xfrm>
          <a:prstGeom prst="rect">
            <a:avLst/>
          </a:prstGeom>
          <a:noFill/>
        </p:spPr>
        <p:txBody>
          <a:bodyPr wrap="square" rtlCol="0" anchor="ctr" anchorCtr="0">
            <a:spAutoFit/>
          </a:bodyPr>
          <a:p>
            <a:pPr algn="ctr" fontAlgn="ctr">
              <a:lnSpc>
                <a:spcPct val="150000"/>
              </a:lnSpc>
            </a:pPr>
            <a:r>
              <a:rPr lang="fr-FR" altLang="en-US"/>
              <a:t>Latest BGI results show that the metagene profiles we get from our most recent libraries are not up to the quality expected. Only two out of twelve show decent results. This shakes up what we thought was correct, thus we need to zoom out and review precedent results to compare and find what could be the reason.</a:t>
            </a:r>
            <a:endParaRPr lang="fr-F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M4S5</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10300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3600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descr="M4S5"/>
          <p:cNvPicPr>
            <a:picLocks noChangeAspect="1"/>
          </p:cNvPicPr>
          <p:nvPr/>
        </p:nvPicPr>
        <p:blipFill>
          <a:blip r:embed="rId1"/>
          <a:stretch>
            <a:fillRect/>
          </a:stretch>
        </p:blipFill>
        <p:spPr>
          <a:xfrm>
            <a:off x="4396740" y="116840"/>
            <a:ext cx="3399155" cy="3705225"/>
          </a:xfrm>
          <a:prstGeom prst="rect">
            <a:avLst/>
          </a:prstGeom>
        </p:spPr>
      </p:pic>
      <p:pic>
        <p:nvPicPr>
          <p:cNvPr id="4" name="Picture 3"/>
          <p:cNvPicPr>
            <a:picLocks noChangeAspect="1"/>
          </p:cNvPicPr>
          <p:nvPr/>
        </p:nvPicPr>
        <p:blipFill>
          <a:blip r:embed="rId2"/>
          <a:stretch>
            <a:fillRect/>
          </a:stretch>
        </p:blipFill>
        <p:spPr>
          <a:xfrm>
            <a:off x="0" y="3576320"/>
            <a:ext cx="4805045" cy="3281680"/>
          </a:xfrm>
          <a:prstGeom prst="rect">
            <a:avLst/>
          </a:prstGeom>
        </p:spPr>
      </p:pic>
      <p:pic>
        <p:nvPicPr>
          <p:cNvPr id="5" name="Picture 4"/>
          <p:cNvPicPr>
            <a:picLocks noChangeAspect="1"/>
          </p:cNvPicPr>
          <p:nvPr/>
        </p:nvPicPr>
        <p:blipFill>
          <a:blip r:embed="rId3"/>
          <a:stretch>
            <a:fillRect/>
          </a:stretch>
        </p:blipFill>
        <p:spPr>
          <a:xfrm>
            <a:off x="8061960" y="3552825"/>
            <a:ext cx="4127500" cy="3305175"/>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M5S1</a:t>
            </a:r>
            <a:endParaRPr lang="fr-FR" altLang="en-US" sz="2800" b="1">
              <a:solidFill>
                <a:srgbClr val="C00000"/>
              </a:solidFill>
            </a:endParaRPr>
          </a:p>
          <a:p>
            <a:pPr algn="ctr"/>
            <a:r>
              <a:rPr lang="fr-FR" altLang="en-US" sz="2800" b="1">
                <a:solidFill>
                  <a:srgbClr val="C00000"/>
                </a:solidFill>
              </a:rPr>
              <a:t>2C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2820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473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17.6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509010"/>
            <a:ext cx="4918710" cy="3360420"/>
          </a:xfrm>
          <a:prstGeom prst="rect">
            <a:avLst/>
          </a:prstGeom>
        </p:spPr>
      </p:pic>
      <p:pic>
        <p:nvPicPr>
          <p:cNvPr id="4" name="Picture 3"/>
          <p:cNvPicPr>
            <a:picLocks noChangeAspect="1"/>
          </p:cNvPicPr>
          <p:nvPr/>
        </p:nvPicPr>
        <p:blipFill>
          <a:blip r:embed="rId2"/>
          <a:stretch>
            <a:fillRect/>
          </a:stretch>
        </p:blipFill>
        <p:spPr>
          <a:xfrm>
            <a:off x="8013700" y="3511550"/>
            <a:ext cx="4178300" cy="334645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53k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pic>
        <p:nvPicPr>
          <p:cNvPr id="5" name="Picture 4" descr="2023-01-27-01_B1"/>
          <p:cNvPicPr>
            <a:picLocks noChangeAspect="1"/>
          </p:cNvPicPr>
          <p:nvPr/>
        </p:nvPicPr>
        <p:blipFill>
          <a:blip r:embed="rId3"/>
          <a:stretch>
            <a:fillRect/>
          </a:stretch>
        </p:blipFill>
        <p:spPr>
          <a:xfrm>
            <a:off x="3798570" y="45085"/>
            <a:ext cx="4595495" cy="3423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M5S2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2730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761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381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25.7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464560"/>
            <a:ext cx="4966335" cy="3392805"/>
          </a:xfrm>
          <a:prstGeom prst="rect">
            <a:avLst/>
          </a:prstGeom>
        </p:spPr>
      </p:pic>
      <p:pic>
        <p:nvPicPr>
          <p:cNvPr id="4" name="Picture 3"/>
          <p:cNvPicPr>
            <a:picLocks noChangeAspect="1"/>
          </p:cNvPicPr>
          <p:nvPr/>
        </p:nvPicPr>
        <p:blipFill>
          <a:blip r:embed="rId2"/>
          <a:stretch>
            <a:fillRect/>
          </a:stretch>
        </p:blipFill>
        <p:spPr>
          <a:xfrm>
            <a:off x="8042910" y="3535045"/>
            <a:ext cx="4149090" cy="332232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pic>
        <p:nvPicPr>
          <p:cNvPr id="5" name="Picture 4" descr="2023-01-27-01_C1"/>
          <p:cNvPicPr>
            <a:picLocks noChangeAspect="1"/>
          </p:cNvPicPr>
          <p:nvPr/>
        </p:nvPicPr>
        <p:blipFill>
          <a:blip r:embed="rId3"/>
          <a:stretch>
            <a:fillRect/>
          </a:stretch>
        </p:blipFill>
        <p:spPr>
          <a:xfrm>
            <a:off x="3863975" y="45085"/>
            <a:ext cx="4436745" cy="34194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M5S5</a:t>
            </a:r>
            <a:endParaRPr lang="fr-FR" altLang="en-US" sz="2800" b="1">
              <a:solidFill>
                <a:srgbClr val="C00000"/>
              </a:solidFill>
            </a:endParaRPr>
          </a:p>
          <a:p>
            <a:pPr algn="ctr"/>
            <a:r>
              <a:rPr lang="fr-FR" altLang="en-US" sz="2800" b="1">
                <a:solidFill>
                  <a:srgbClr val="C00000"/>
                </a:solidFill>
              </a:rPr>
              <a:t>2C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568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370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0" y="3475355"/>
            <a:ext cx="4952365" cy="3382645"/>
          </a:xfrm>
          <a:prstGeom prst="rect">
            <a:avLst/>
          </a:prstGeom>
        </p:spPr>
      </p:pic>
      <p:pic>
        <p:nvPicPr>
          <p:cNvPr id="4" name="Picture 3"/>
          <p:cNvPicPr>
            <a:picLocks noChangeAspect="1"/>
          </p:cNvPicPr>
          <p:nvPr/>
        </p:nvPicPr>
        <p:blipFill>
          <a:blip r:embed="rId2"/>
          <a:stretch>
            <a:fillRect/>
          </a:stretch>
        </p:blipFill>
        <p:spPr>
          <a:xfrm>
            <a:off x="8029575" y="3524250"/>
            <a:ext cx="4162425" cy="333375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pic>
        <p:nvPicPr>
          <p:cNvPr id="5" name="Picture 4" descr="2023-01-27-01_F1"/>
          <p:cNvPicPr>
            <a:picLocks noChangeAspect="1"/>
          </p:cNvPicPr>
          <p:nvPr/>
        </p:nvPicPr>
        <p:blipFill>
          <a:blip r:embed="rId3"/>
          <a:stretch>
            <a:fillRect/>
          </a:stretch>
        </p:blipFill>
        <p:spPr>
          <a:xfrm>
            <a:off x="4079875" y="116840"/>
            <a:ext cx="4146550" cy="3479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M5S6</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741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622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411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635" y="3482340"/>
            <a:ext cx="4941570" cy="3375660"/>
          </a:xfrm>
          <a:prstGeom prst="rect">
            <a:avLst/>
          </a:prstGeom>
        </p:spPr>
      </p:pic>
      <p:pic>
        <p:nvPicPr>
          <p:cNvPr id="4" name="Picture 3"/>
          <p:cNvPicPr>
            <a:picLocks noChangeAspect="1"/>
          </p:cNvPicPr>
          <p:nvPr/>
        </p:nvPicPr>
        <p:blipFill>
          <a:blip r:embed="rId2"/>
          <a:stretch>
            <a:fillRect/>
          </a:stretch>
        </p:blipFill>
        <p:spPr>
          <a:xfrm>
            <a:off x="8039735" y="3535680"/>
            <a:ext cx="4149090" cy="332232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pic>
        <p:nvPicPr>
          <p:cNvPr id="5" name="Picture 4" descr="2023-01-27-01_G1"/>
          <p:cNvPicPr>
            <a:picLocks noChangeAspect="1"/>
          </p:cNvPicPr>
          <p:nvPr/>
        </p:nvPicPr>
        <p:blipFill>
          <a:blip r:embed="rId3"/>
          <a:stretch>
            <a:fillRect/>
          </a:stretch>
        </p:blipFill>
        <p:spPr>
          <a:xfrm>
            <a:off x="3961130" y="116840"/>
            <a:ext cx="4270375" cy="3425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Table 3"/>
          <p:cNvGraphicFramePr/>
          <p:nvPr/>
        </p:nvGraphicFramePr>
        <p:xfrm>
          <a:off x="701675" y="1557020"/>
          <a:ext cx="10789285" cy="4559300"/>
        </p:xfrm>
        <a:graphic>
          <a:graphicData uri="http://schemas.openxmlformats.org/drawingml/2006/table">
            <a:tbl>
              <a:tblPr firstRow="1" bandRow="1">
                <a:tableStyleId>{5C22544A-7EE6-4342-B048-85BDC9FD1C3A}</a:tableStyleId>
              </a:tblPr>
              <a:tblGrid>
                <a:gridCol w="829945"/>
                <a:gridCol w="829945"/>
                <a:gridCol w="829945"/>
                <a:gridCol w="829945"/>
                <a:gridCol w="829945"/>
                <a:gridCol w="829945"/>
                <a:gridCol w="829945"/>
                <a:gridCol w="829945"/>
                <a:gridCol w="829945"/>
                <a:gridCol w="829945"/>
                <a:gridCol w="829945"/>
                <a:gridCol w="829945"/>
                <a:gridCol w="829945"/>
              </a:tblGrid>
              <a:tr h="561975">
                <a:tc>
                  <a:txBody>
                    <a:bodyPr/>
                    <a:p>
                      <a:pPr indent="0" algn="ctr">
                        <a:buNone/>
                      </a:pPr>
                      <a:r>
                        <a:rPr lang="en-US" sz="1100" b="1">
                          <a:solidFill>
                            <a:srgbClr val="000000"/>
                          </a:solidFill>
                          <a:latin typeface="Calibri" charset="-122"/>
                        </a:rPr>
                        <a:t>SampleID</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Date</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Sort buffer</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Age</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Ploidy</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Nuclei</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Digitonin (%)</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Tween20 (%)</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Tn5 (µL)</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PCR cycles</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Incubation time (min)</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Shaking (RPM)</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1">
                          <a:solidFill>
                            <a:srgbClr val="000000"/>
                          </a:solidFill>
                          <a:latin typeface="Calibri" charset="-122"/>
                        </a:rPr>
                        <a:t>Tagmentation Buffer</a:t>
                      </a:r>
                      <a:endParaRPr lang="en-US" sz="11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6695">
                <a:tc>
                  <a:txBody>
                    <a:bodyPr/>
                    <a:p>
                      <a:pPr indent="0">
                        <a:buNone/>
                      </a:pPr>
                      <a:r>
                        <a:rPr lang="en-US" sz="1100" b="0">
                          <a:solidFill>
                            <a:srgbClr val="000000"/>
                          </a:solidFill>
                          <a:latin typeface="Calibri" charset="-122"/>
                        </a:rPr>
                        <a:t>M8S3</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0.01</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Tris-DMF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M11S2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24-Mar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M11S4</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24-Mar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8C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M12S1</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12</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M12S3</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1630">
                <a:tc>
                  <a:txBody>
                    <a:bodyPr/>
                    <a:p>
                      <a:pPr indent="0">
                        <a:buNone/>
                      </a:pPr>
                      <a:r>
                        <a:rPr lang="en-US" sz="1100" b="0">
                          <a:solidFill>
                            <a:srgbClr val="000000"/>
                          </a:solidFill>
                          <a:latin typeface="Calibri" charset="-122"/>
                        </a:rPr>
                        <a:t>M12S4</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8C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8C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M12S6</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Gif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16C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M12S7</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M12S8</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4C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2900">
                <a:tc>
                  <a:txBody>
                    <a:bodyPr/>
                    <a:p>
                      <a:pPr indent="0">
                        <a:buNone/>
                      </a:pPr>
                      <a:r>
                        <a:rPr lang="en-US" sz="1100" b="0">
                          <a:solidFill>
                            <a:srgbClr val="000000"/>
                          </a:solidFill>
                          <a:latin typeface="Calibri" charset="-122"/>
                        </a:rPr>
                        <a:t>M12S9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27-Mar</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Partec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9</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8C</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55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0.5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2.5</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30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1000</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Calibri" charset="-122"/>
                        </a:rPr>
                        <a:t>TAPS-DMF</a:t>
                      </a:r>
                      <a:endParaRPr lang="en-US" sz="11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itle 4"/>
          <p:cNvSpPr>
            <a:spLocks noGrp="1"/>
          </p:cNvSpPr>
          <p:nvPr>
            <p:ph type="title"/>
          </p:nvPr>
        </p:nvSpPr>
        <p:spPr/>
        <p:txBody>
          <a:bodyPr/>
          <a:p>
            <a:pPr algn="ctr"/>
            <a:r>
              <a:rPr lang="fr-FR" altLang="en-US"/>
              <a:t>Alicia’s second libraries</a:t>
            </a:r>
            <a:endParaRPr lang="fr-F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M8S3</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1270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704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4" name="Picture 3"/>
          <p:cNvPicPr>
            <a:picLocks noChangeAspect="1"/>
          </p:cNvPicPr>
          <p:nvPr/>
        </p:nvPicPr>
        <p:blipFill>
          <a:blip r:embed="rId1"/>
          <a:stretch>
            <a:fillRect/>
          </a:stretch>
        </p:blipFill>
        <p:spPr>
          <a:xfrm>
            <a:off x="2540" y="3509645"/>
            <a:ext cx="4936490" cy="3348355"/>
          </a:xfrm>
          <a:prstGeom prst="rect">
            <a:avLst/>
          </a:prstGeom>
        </p:spPr>
      </p:pic>
      <p:pic>
        <p:nvPicPr>
          <p:cNvPr id="9" name="Picture 8"/>
          <p:cNvPicPr>
            <a:picLocks noChangeAspect="1"/>
          </p:cNvPicPr>
          <p:nvPr/>
        </p:nvPicPr>
        <p:blipFill>
          <a:blip r:embed="rId2"/>
          <a:stretch>
            <a:fillRect/>
          </a:stretch>
        </p:blipFill>
        <p:spPr>
          <a:xfrm>
            <a:off x="7979410" y="3514725"/>
            <a:ext cx="4186555" cy="3343275"/>
          </a:xfrm>
          <a:prstGeom prst="rect">
            <a:avLst/>
          </a:prstGeom>
        </p:spPr>
      </p:pic>
      <p:pic>
        <p:nvPicPr>
          <p:cNvPr id="2" name="Picture 1" descr="2023-03-08-01_D1"/>
          <p:cNvPicPr>
            <a:picLocks noChangeAspect="1"/>
          </p:cNvPicPr>
          <p:nvPr/>
        </p:nvPicPr>
        <p:blipFill>
          <a:blip r:embed="rId3"/>
          <a:stretch>
            <a:fillRect/>
          </a:stretch>
        </p:blipFill>
        <p:spPr>
          <a:xfrm>
            <a:off x="4147820" y="116840"/>
            <a:ext cx="3895725" cy="3268980"/>
          </a:xfrm>
          <a:prstGeom prst="rect">
            <a:avLst/>
          </a:prstGeom>
        </p:spPr>
      </p:pic>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M11S2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1880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41.1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4130" y="3493770"/>
            <a:ext cx="4959985" cy="3364230"/>
          </a:xfrm>
          <a:prstGeom prst="rect">
            <a:avLst/>
          </a:prstGeom>
        </p:spPr>
      </p:pic>
      <p:pic>
        <p:nvPicPr>
          <p:cNvPr id="4" name="Picture 3"/>
          <p:cNvPicPr>
            <a:picLocks noChangeAspect="1"/>
          </p:cNvPicPr>
          <p:nvPr/>
        </p:nvPicPr>
        <p:blipFill>
          <a:blip r:embed="rId2"/>
          <a:stretch>
            <a:fillRect/>
          </a:stretch>
        </p:blipFill>
        <p:spPr>
          <a:xfrm>
            <a:off x="7955915" y="3482975"/>
            <a:ext cx="4236085" cy="3382645"/>
          </a:xfrm>
          <a:prstGeom prst="rect">
            <a:avLst/>
          </a:prstGeom>
        </p:spPr>
      </p:pic>
      <p:pic>
        <p:nvPicPr>
          <p:cNvPr id="6" name="Picture 5" descr="2023-03-27-01_C1"/>
          <p:cNvPicPr>
            <a:picLocks noChangeAspect="1"/>
          </p:cNvPicPr>
          <p:nvPr/>
        </p:nvPicPr>
        <p:blipFill>
          <a:blip r:embed="rId3"/>
          <a:stretch>
            <a:fillRect/>
          </a:stretch>
        </p:blipFill>
        <p:spPr>
          <a:xfrm>
            <a:off x="4080510" y="86995"/>
            <a:ext cx="4046855" cy="3395980"/>
          </a:xfrm>
          <a:prstGeom prst="rect">
            <a:avLst/>
          </a:prstGeom>
        </p:spPr>
      </p:pic>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9</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M11S4</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9940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4610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39.5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4130" y="3509645"/>
            <a:ext cx="4937125" cy="3348355"/>
          </a:xfrm>
          <a:prstGeom prst="rect">
            <a:avLst/>
          </a:prstGeom>
        </p:spPr>
      </p:pic>
      <p:pic>
        <p:nvPicPr>
          <p:cNvPr id="5" name="Picture 4"/>
          <p:cNvPicPr>
            <a:picLocks noChangeAspect="1"/>
          </p:cNvPicPr>
          <p:nvPr/>
        </p:nvPicPr>
        <p:blipFill>
          <a:blip r:embed="rId2"/>
          <a:stretch>
            <a:fillRect/>
          </a:stretch>
        </p:blipFill>
        <p:spPr>
          <a:xfrm>
            <a:off x="7978140" y="3493135"/>
            <a:ext cx="4213860" cy="3364865"/>
          </a:xfrm>
          <a:prstGeom prst="rect">
            <a:avLst/>
          </a:prstGeom>
        </p:spPr>
      </p:pic>
      <p:pic>
        <p:nvPicPr>
          <p:cNvPr id="4" name="Picture 3" descr="2023-03-27-01_E1"/>
          <p:cNvPicPr>
            <a:picLocks noChangeAspect="1"/>
          </p:cNvPicPr>
          <p:nvPr/>
        </p:nvPicPr>
        <p:blipFill>
          <a:blip r:embed="rId3"/>
          <a:stretch>
            <a:fillRect/>
          </a:stretch>
        </p:blipFill>
        <p:spPr>
          <a:xfrm>
            <a:off x="4065905" y="45085"/>
            <a:ext cx="4060190" cy="3406775"/>
          </a:xfrm>
          <a:prstGeom prst="rect">
            <a:avLst/>
          </a:prstGeom>
        </p:spPr>
      </p:pic>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9</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M12S1</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1640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1390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543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4130" y="3509645"/>
            <a:ext cx="4935855" cy="3348355"/>
          </a:xfrm>
          <a:prstGeom prst="rect">
            <a:avLst/>
          </a:prstGeom>
        </p:spPr>
      </p:pic>
      <p:pic>
        <p:nvPicPr>
          <p:cNvPr id="4" name="Picture 3"/>
          <p:cNvPicPr>
            <a:picLocks noChangeAspect="1"/>
          </p:cNvPicPr>
          <p:nvPr/>
        </p:nvPicPr>
        <p:blipFill>
          <a:blip r:embed="rId2"/>
          <a:stretch>
            <a:fillRect/>
          </a:stretch>
        </p:blipFill>
        <p:spPr>
          <a:xfrm>
            <a:off x="7999095" y="3509010"/>
            <a:ext cx="4192905" cy="3348990"/>
          </a:xfrm>
          <a:prstGeom prst="rect">
            <a:avLst/>
          </a:prstGeom>
        </p:spPr>
      </p:pic>
      <p:pic>
        <p:nvPicPr>
          <p:cNvPr id="9" name="Picture 8" descr="2023-03-30-01_B1"/>
          <p:cNvPicPr>
            <a:picLocks noChangeAspect="1"/>
          </p:cNvPicPr>
          <p:nvPr/>
        </p:nvPicPr>
        <p:blipFill>
          <a:blip r:embed="rId3"/>
          <a:stretch>
            <a:fillRect/>
          </a:stretch>
        </p:blipFill>
        <p:spPr>
          <a:xfrm>
            <a:off x="4096385" y="116840"/>
            <a:ext cx="3998595" cy="3355340"/>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fr-FR" altLang="en-US"/>
              <a:t>Alicia’s first libraries</a:t>
            </a:r>
            <a:endParaRPr lang="fr-FR" altLang="en-US"/>
          </a:p>
        </p:txBody>
      </p:sp>
      <p:graphicFrame>
        <p:nvGraphicFramePr>
          <p:cNvPr id="3" name="Table 2"/>
          <p:cNvGraphicFramePr/>
          <p:nvPr/>
        </p:nvGraphicFramePr>
        <p:xfrm>
          <a:off x="1369060" y="1691005"/>
          <a:ext cx="9453880" cy="4638040"/>
        </p:xfrm>
        <a:graphic>
          <a:graphicData uri="http://schemas.openxmlformats.org/drawingml/2006/table">
            <a:tbl>
              <a:tblPr firstRow="1" bandRow="1">
                <a:tableStyleId>{5C22544A-7EE6-4342-B048-85BDC9FD1C3A}</a:tableStyleId>
              </a:tblPr>
              <a:tblGrid>
                <a:gridCol w="916940"/>
                <a:gridCol w="1042670"/>
                <a:gridCol w="916940"/>
                <a:gridCol w="916305"/>
                <a:gridCol w="916940"/>
                <a:gridCol w="916940"/>
                <a:gridCol w="916305"/>
                <a:gridCol w="916940"/>
                <a:gridCol w="1076960"/>
                <a:gridCol w="916940"/>
              </a:tblGrid>
              <a:tr h="592455">
                <a:tc>
                  <a:txBody>
                    <a:bodyPr/>
                    <a:p>
                      <a:pPr indent="0" algn="ctr">
                        <a:buNone/>
                      </a:pPr>
                      <a:r>
                        <a:rPr lang="en-US" sz="1200" b="1">
                          <a:solidFill>
                            <a:srgbClr val="000000"/>
                          </a:solidFill>
                          <a:latin typeface="Calibri" charset="-122"/>
                        </a:rPr>
                        <a:t>SampleID</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Date</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Sample Number</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Age</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Ploidy</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Nuclei</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Tn5</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PCR cycles</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Incubation time</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Calibri" charset="-122"/>
                        </a:rPr>
                        <a:t>Buffer</a:t>
                      </a:r>
                      <a:endParaRPr lang="en-US" sz="1200" b="1">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M2S2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01/12/2023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M2S3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01/12/2023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M2S4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01/12/2023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0.05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M3S2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01/17/2023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M3S5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01/17/2023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9dpa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30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M4S1</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01/19/2023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M4S2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01/19/2023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6550">
                <a:tc>
                  <a:txBody>
                    <a:bodyPr/>
                    <a:p>
                      <a:pPr indent="0" algn="ctr">
                        <a:buNone/>
                      </a:pPr>
                      <a:r>
                        <a:rPr lang="en-US" sz="1200" b="0">
                          <a:solidFill>
                            <a:srgbClr val="000000"/>
                          </a:solidFill>
                          <a:latin typeface="Calibri" charset="-122"/>
                        </a:rPr>
                        <a:t>M4S5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01/19/2023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8C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50K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14</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M5S1</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01/26/2023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9dpa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53K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M5S2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01/26/2023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9dpa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55K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GNB</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M5S5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01/26/2023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9dpa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55K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Partek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37185">
                <a:tc>
                  <a:txBody>
                    <a:bodyPr/>
                    <a:p>
                      <a:pPr indent="0" algn="ctr">
                        <a:buNone/>
                      </a:pPr>
                      <a:r>
                        <a:rPr lang="en-US" sz="1200" b="0">
                          <a:solidFill>
                            <a:srgbClr val="000000"/>
                          </a:solidFill>
                          <a:latin typeface="Calibri" charset="-122"/>
                        </a:rPr>
                        <a:t>M5S6</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01/26/2023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6</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9dpa</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4C</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55K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0.2</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13</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20</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charset="-122"/>
                        </a:rPr>
                        <a:t>Partek</a:t>
                      </a:r>
                      <a:endParaRPr lang="en-US" sz="1200" b="0">
                        <a:solidFill>
                          <a:srgbClr val="000000"/>
                        </a:solidFill>
                        <a:latin typeface="Calibri" charset="-122"/>
                      </a:endParaRPr>
                    </a:p>
                  </a:txBody>
                  <a:tcPr marL="12700" marR="12700" marT="1270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4720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4170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1540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0" y="3509010"/>
            <a:ext cx="4937125" cy="3348990"/>
          </a:xfrm>
          <a:prstGeom prst="rect">
            <a:avLst/>
          </a:prstGeom>
        </p:spPr>
      </p:pic>
      <p:pic>
        <p:nvPicPr>
          <p:cNvPr id="4" name="Picture 3"/>
          <p:cNvPicPr>
            <a:picLocks noChangeAspect="1"/>
          </p:cNvPicPr>
          <p:nvPr/>
        </p:nvPicPr>
        <p:blipFill>
          <a:blip r:embed="rId2"/>
          <a:stretch>
            <a:fillRect/>
          </a:stretch>
        </p:blipFill>
        <p:spPr>
          <a:xfrm>
            <a:off x="7998460" y="3509010"/>
            <a:ext cx="4193540" cy="3348990"/>
          </a:xfrm>
          <a:prstGeom prst="rect">
            <a:avLst/>
          </a:prstGeom>
        </p:spPr>
      </p:pic>
      <p:pic>
        <p:nvPicPr>
          <p:cNvPr id="6" name="Picture 5" descr="2023-03-30-01_C1"/>
          <p:cNvPicPr>
            <a:picLocks noChangeAspect="1"/>
          </p:cNvPicPr>
          <p:nvPr/>
        </p:nvPicPr>
        <p:blipFill>
          <a:blip r:embed="rId3"/>
          <a:stretch>
            <a:fillRect/>
          </a:stretch>
        </p:blipFill>
        <p:spPr>
          <a:xfrm>
            <a:off x="4082415" y="116840"/>
            <a:ext cx="4027805" cy="3380105"/>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M12S3</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36.3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491865"/>
            <a:ext cx="4963795" cy="3366135"/>
          </a:xfrm>
          <a:prstGeom prst="rect">
            <a:avLst/>
          </a:prstGeom>
        </p:spPr>
      </p:pic>
      <p:pic>
        <p:nvPicPr>
          <p:cNvPr id="5" name="Picture 4"/>
          <p:cNvPicPr>
            <a:picLocks noChangeAspect="1"/>
          </p:cNvPicPr>
          <p:nvPr/>
        </p:nvPicPr>
        <p:blipFill>
          <a:blip r:embed="rId2"/>
          <a:stretch>
            <a:fillRect/>
          </a:stretch>
        </p:blipFill>
        <p:spPr>
          <a:xfrm>
            <a:off x="7978140" y="3510280"/>
            <a:ext cx="4192270" cy="3347720"/>
          </a:xfrm>
          <a:prstGeom prst="rect">
            <a:avLst/>
          </a:prstGeom>
        </p:spPr>
      </p:pic>
      <p:pic>
        <p:nvPicPr>
          <p:cNvPr id="4" name="Picture 3" descr="2023-03-30-01_D1"/>
          <p:cNvPicPr>
            <a:picLocks noChangeAspect="1"/>
          </p:cNvPicPr>
          <p:nvPr/>
        </p:nvPicPr>
        <p:blipFill>
          <a:blip r:embed="rId3"/>
          <a:stretch>
            <a:fillRect/>
          </a:stretch>
        </p:blipFill>
        <p:spPr>
          <a:xfrm>
            <a:off x="4156075" y="116840"/>
            <a:ext cx="3880485" cy="3256280"/>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M12S4</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2400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2450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1050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38.2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0" y="3509645"/>
            <a:ext cx="4936490" cy="3348355"/>
          </a:xfrm>
          <a:prstGeom prst="rect">
            <a:avLst/>
          </a:prstGeom>
        </p:spPr>
      </p:pic>
      <p:pic>
        <p:nvPicPr>
          <p:cNvPr id="4" name="Picture 3"/>
          <p:cNvPicPr>
            <a:picLocks noChangeAspect="1"/>
          </p:cNvPicPr>
          <p:nvPr/>
        </p:nvPicPr>
        <p:blipFill>
          <a:blip r:embed="rId2"/>
          <a:stretch>
            <a:fillRect/>
          </a:stretch>
        </p:blipFill>
        <p:spPr>
          <a:xfrm>
            <a:off x="7999730" y="3509645"/>
            <a:ext cx="4192270" cy="3348355"/>
          </a:xfrm>
          <a:prstGeom prst="rect">
            <a:avLst/>
          </a:prstGeom>
        </p:spPr>
      </p:pic>
      <p:pic>
        <p:nvPicPr>
          <p:cNvPr id="6" name="Picture 5" descr="2023-03-30-01_E1"/>
          <p:cNvPicPr>
            <a:picLocks noChangeAspect="1"/>
          </p:cNvPicPr>
          <p:nvPr/>
        </p:nvPicPr>
        <p:blipFill>
          <a:blip r:embed="rId3"/>
          <a:stretch>
            <a:fillRect/>
          </a:stretch>
        </p:blipFill>
        <p:spPr>
          <a:xfrm>
            <a:off x="4008120" y="46355"/>
            <a:ext cx="4127500" cy="3463290"/>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M12S5</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6820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5060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31.9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509010"/>
            <a:ext cx="4937125" cy="3348990"/>
          </a:xfrm>
          <a:prstGeom prst="rect">
            <a:avLst/>
          </a:prstGeom>
        </p:spPr>
      </p:pic>
      <p:pic>
        <p:nvPicPr>
          <p:cNvPr id="4" name="Picture 3"/>
          <p:cNvPicPr>
            <a:picLocks noChangeAspect="1"/>
          </p:cNvPicPr>
          <p:nvPr/>
        </p:nvPicPr>
        <p:blipFill>
          <a:blip r:embed="rId2"/>
          <a:stretch>
            <a:fillRect/>
          </a:stretch>
        </p:blipFill>
        <p:spPr>
          <a:xfrm>
            <a:off x="8017510" y="3525520"/>
            <a:ext cx="4173220" cy="3332480"/>
          </a:xfrm>
          <a:prstGeom prst="rect">
            <a:avLst/>
          </a:prstGeom>
        </p:spPr>
      </p:pic>
      <p:pic>
        <p:nvPicPr>
          <p:cNvPr id="6" name="Picture 5" descr="2023-03-30-01_F1"/>
          <p:cNvPicPr>
            <a:picLocks noChangeAspect="1"/>
          </p:cNvPicPr>
          <p:nvPr/>
        </p:nvPicPr>
        <p:blipFill>
          <a:blip r:embed="rId3"/>
          <a:stretch>
            <a:fillRect/>
          </a:stretch>
        </p:blipFill>
        <p:spPr>
          <a:xfrm>
            <a:off x="4117975" y="116840"/>
            <a:ext cx="3956050" cy="3319780"/>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M12S6</a:t>
            </a:r>
            <a:endParaRPr lang="fr-FR" altLang="en-US" sz="2800" b="1">
              <a:solidFill>
                <a:srgbClr val="C00000"/>
              </a:solidFill>
            </a:endParaRPr>
          </a:p>
          <a:p>
            <a:pPr algn="ctr"/>
            <a:r>
              <a:rPr lang="fr-FR" altLang="en-US" sz="2800" b="1">
                <a:solidFill>
                  <a:srgbClr val="C00000"/>
                </a:solidFill>
              </a:rPr>
              <a:t>16C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11200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7130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42.6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0" y="3510280"/>
            <a:ext cx="4935855" cy="3347720"/>
          </a:xfrm>
          <a:prstGeom prst="rect">
            <a:avLst/>
          </a:prstGeom>
        </p:spPr>
      </p:pic>
      <p:pic>
        <p:nvPicPr>
          <p:cNvPr id="4" name="Picture 3"/>
          <p:cNvPicPr>
            <a:picLocks noChangeAspect="1"/>
          </p:cNvPicPr>
          <p:nvPr/>
        </p:nvPicPr>
        <p:blipFill>
          <a:blip r:embed="rId2"/>
          <a:stretch>
            <a:fillRect/>
          </a:stretch>
        </p:blipFill>
        <p:spPr>
          <a:xfrm>
            <a:off x="8001000" y="3510915"/>
            <a:ext cx="4191000" cy="3347085"/>
          </a:xfrm>
          <a:prstGeom prst="rect">
            <a:avLst/>
          </a:prstGeom>
        </p:spPr>
      </p:pic>
      <p:pic>
        <p:nvPicPr>
          <p:cNvPr id="6" name="Picture 5" descr="2023-03-30-01_G1"/>
          <p:cNvPicPr>
            <a:picLocks noChangeAspect="1"/>
          </p:cNvPicPr>
          <p:nvPr/>
        </p:nvPicPr>
        <p:blipFill>
          <a:blip r:embed="rId3"/>
          <a:stretch>
            <a:fillRect/>
          </a:stretch>
        </p:blipFill>
        <p:spPr>
          <a:xfrm>
            <a:off x="4117975" y="116840"/>
            <a:ext cx="3956050" cy="3319145"/>
          </a:xfrm>
          <a:prstGeom prst="rect">
            <a:avLst/>
          </a:prstGeom>
        </p:spPr>
      </p:pic>
      <p:graphicFrame>
        <p:nvGraphicFramePr>
          <p:cNvPr id="12" name="Table 11"/>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M12S7</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5390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4310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1270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40.3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494405"/>
            <a:ext cx="4944110" cy="3353435"/>
          </a:xfrm>
          <a:prstGeom prst="rect">
            <a:avLst/>
          </a:prstGeom>
        </p:spPr>
      </p:pic>
      <p:pic>
        <p:nvPicPr>
          <p:cNvPr id="4" name="Picture 3"/>
          <p:cNvPicPr>
            <a:picLocks noChangeAspect="1"/>
          </p:cNvPicPr>
          <p:nvPr/>
        </p:nvPicPr>
        <p:blipFill>
          <a:blip r:embed="rId2"/>
          <a:stretch>
            <a:fillRect/>
          </a:stretch>
        </p:blipFill>
        <p:spPr>
          <a:xfrm>
            <a:off x="7978140" y="3482340"/>
            <a:ext cx="4213860" cy="3365500"/>
          </a:xfrm>
          <a:prstGeom prst="rect">
            <a:avLst/>
          </a:prstGeom>
        </p:spPr>
      </p:pic>
      <p:pic>
        <p:nvPicPr>
          <p:cNvPr id="6" name="Picture 5" descr="2023-03-30-01_H1"/>
          <p:cNvPicPr>
            <a:picLocks noChangeAspect="1"/>
          </p:cNvPicPr>
          <p:nvPr/>
        </p:nvPicPr>
        <p:blipFill>
          <a:blip r:embed="rId3"/>
          <a:stretch>
            <a:fillRect/>
          </a:stretch>
        </p:blipFill>
        <p:spPr>
          <a:xfrm>
            <a:off x="4154170" y="116840"/>
            <a:ext cx="3883660" cy="3259455"/>
          </a:xfrm>
          <a:prstGeom prst="rect">
            <a:avLst/>
          </a:prstGeom>
        </p:spPr>
      </p:pic>
      <p:graphicFrame>
        <p:nvGraphicFramePr>
          <p:cNvPr id="12" name="Table 11"/>
          <p:cNvGraphicFramePr/>
          <p:nvPr/>
        </p:nvGraphicFramePr>
        <p:xfrm>
          <a:off x="9336405" y="405130"/>
          <a:ext cx="2484120" cy="2409825"/>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74980">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M12S8</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2800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1980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796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37.4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2540" y="3505835"/>
            <a:ext cx="4942205" cy="3352165"/>
          </a:xfrm>
          <a:prstGeom prst="rect">
            <a:avLst/>
          </a:prstGeom>
        </p:spPr>
      </p:pic>
      <p:pic>
        <p:nvPicPr>
          <p:cNvPr id="4" name="Picture 3"/>
          <p:cNvPicPr>
            <a:picLocks noChangeAspect="1"/>
          </p:cNvPicPr>
          <p:nvPr/>
        </p:nvPicPr>
        <p:blipFill>
          <a:blip r:embed="rId2"/>
          <a:stretch>
            <a:fillRect/>
          </a:stretch>
        </p:blipFill>
        <p:spPr>
          <a:xfrm>
            <a:off x="7999095" y="3509645"/>
            <a:ext cx="4192905" cy="3348355"/>
          </a:xfrm>
          <a:prstGeom prst="rect">
            <a:avLst/>
          </a:prstGeom>
        </p:spPr>
      </p:pic>
      <p:pic>
        <p:nvPicPr>
          <p:cNvPr id="6" name="Picture 5" descr="2023-03-30-01_A2"/>
          <p:cNvPicPr>
            <a:picLocks noChangeAspect="1"/>
          </p:cNvPicPr>
          <p:nvPr/>
        </p:nvPicPr>
        <p:blipFill>
          <a:blip r:embed="rId3"/>
          <a:stretch>
            <a:fillRect/>
          </a:stretch>
        </p:blipFill>
        <p:spPr>
          <a:xfrm>
            <a:off x="4063365" y="45085"/>
            <a:ext cx="4064635" cy="3410585"/>
          </a:xfrm>
          <a:prstGeom prst="rect">
            <a:avLst/>
          </a:prstGeom>
        </p:spPr>
      </p:pic>
      <p:graphicFrame>
        <p:nvGraphicFramePr>
          <p:cNvPr id="12" name="Table 11"/>
          <p:cNvGraphicFramePr/>
          <p:nvPr/>
        </p:nvGraphicFramePr>
        <p:xfrm>
          <a:off x="9336405" y="405130"/>
          <a:ext cx="2484120" cy="2409825"/>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74980">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M12S9</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8730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5960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1660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37.7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p:cNvPicPr>
            <a:picLocks noChangeAspect="1"/>
          </p:cNvPicPr>
          <p:nvPr/>
        </p:nvPicPr>
        <p:blipFill>
          <a:blip r:embed="rId1"/>
          <a:stretch>
            <a:fillRect/>
          </a:stretch>
        </p:blipFill>
        <p:spPr>
          <a:xfrm>
            <a:off x="0" y="3509010"/>
            <a:ext cx="4937760" cy="3348990"/>
          </a:xfrm>
          <a:prstGeom prst="rect">
            <a:avLst/>
          </a:prstGeom>
        </p:spPr>
      </p:pic>
      <p:pic>
        <p:nvPicPr>
          <p:cNvPr id="5" name="Picture 4"/>
          <p:cNvPicPr>
            <a:picLocks noChangeAspect="1"/>
          </p:cNvPicPr>
          <p:nvPr/>
        </p:nvPicPr>
        <p:blipFill>
          <a:blip r:embed="rId2"/>
          <a:stretch>
            <a:fillRect/>
          </a:stretch>
        </p:blipFill>
        <p:spPr>
          <a:xfrm>
            <a:off x="7999095" y="3509010"/>
            <a:ext cx="4192905" cy="3348990"/>
          </a:xfrm>
          <a:prstGeom prst="rect">
            <a:avLst/>
          </a:prstGeom>
        </p:spPr>
      </p:pic>
      <p:pic>
        <p:nvPicPr>
          <p:cNvPr id="4" name="Picture 3" descr="2023-03-30-01_B2"/>
          <p:cNvPicPr>
            <a:picLocks noChangeAspect="1"/>
          </p:cNvPicPr>
          <p:nvPr/>
        </p:nvPicPr>
        <p:blipFill>
          <a:blip r:embed="rId3"/>
          <a:stretch>
            <a:fillRect/>
          </a:stretch>
        </p:blipFill>
        <p:spPr>
          <a:xfrm>
            <a:off x="4081780" y="45085"/>
            <a:ext cx="4029075" cy="3380740"/>
          </a:xfrm>
          <a:prstGeom prst="rect">
            <a:avLst/>
          </a:prstGeom>
        </p:spPr>
      </p:pic>
      <p:graphicFrame>
        <p:nvGraphicFramePr>
          <p:cNvPr id="12" name="Table 11"/>
          <p:cNvGraphicFramePr/>
          <p:nvPr/>
        </p:nvGraphicFramePr>
        <p:xfrm>
          <a:off x="9336405" y="405130"/>
          <a:ext cx="2484120" cy="2409825"/>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Partec</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74980">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fr-FR" altLang="en-US"/>
              <a:t>Ulysse’s libraries</a:t>
            </a:r>
            <a:endParaRPr lang="fr-FR" altLang="en-US"/>
          </a:p>
        </p:txBody>
      </p:sp>
      <p:pic>
        <p:nvPicPr>
          <p:cNvPr id="8" name="Picture 7"/>
          <p:cNvPicPr>
            <a:picLocks noChangeAspect="1"/>
          </p:cNvPicPr>
          <p:nvPr/>
        </p:nvPicPr>
        <p:blipFill>
          <a:blip r:embed="rId1"/>
          <a:stretch>
            <a:fillRect/>
          </a:stretch>
        </p:blipFill>
        <p:spPr>
          <a:xfrm>
            <a:off x="1090930" y="2110105"/>
            <a:ext cx="10010775" cy="2638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Lib2"/>
          <p:cNvPicPr>
            <a:picLocks noChangeAspect="1"/>
          </p:cNvPicPr>
          <p:nvPr/>
        </p:nvPicPr>
        <p:blipFill>
          <a:blip r:embed="rId1"/>
          <a:srcRect t="9230"/>
          <a:stretch>
            <a:fillRect/>
          </a:stretch>
        </p:blipFill>
        <p:spPr>
          <a:xfrm>
            <a:off x="2971800" y="0"/>
            <a:ext cx="6248400" cy="3553460"/>
          </a:xfrm>
          <a:prstGeom prst="rect">
            <a:avLst/>
          </a:prstGeom>
        </p:spPr>
      </p:pic>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Lib2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pic>
        <p:nvPicPr>
          <p:cNvPr id="2" name="Picture 1"/>
          <p:cNvPicPr>
            <a:picLocks noChangeAspect="1"/>
          </p:cNvPicPr>
          <p:nvPr/>
        </p:nvPicPr>
        <p:blipFill>
          <a:blip r:embed="rId2"/>
          <a:stretch>
            <a:fillRect/>
          </a:stretch>
        </p:blipFill>
        <p:spPr>
          <a:xfrm>
            <a:off x="-2540" y="3621405"/>
            <a:ext cx="4893945" cy="3236595"/>
          </a:xfrm>
          <a:prstGeom prst="rect">
            <a:avLst/>
          </a:prstGeom>
        </p:spPr>
      </p:pic>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994650" y="3629660"/>
            <a:ext cx="4197350" cy="322834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11" name="Table 10"/>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3.05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M2S2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25200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8710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1420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pic>
        <p:nvPicPr>
          <p:cNvPr id="5" name="Picture 4" descr="M2S2"/>
          <p:cNvPicPr>
            <a:picLocks noChangeAspect="1"/>
          </p:cNvPicPr>
          <p:nvPr/>
        </p:nvPicPr>
        <p:blipFill>
          <a:blip r:embed="rId1"/>
          <a:stretch>
            <a:fillRect/>
          </a:stretch>
        </p:blipFill>
        <p:spPr>
          <a:xfrm>
            <a:off x="4341495" y="0"/>
            <a:ext cx="3508375" cy="3443605"/>
          </a:xfrm>
          <a:prstGeom prst="rect">
            <a:avLst/>
          </a:prstGeom>
        </p:spPr>
      </p:pic>
      <p:pic>
        <p:nvPicPr>
          <p:cNvPr id="6" name="Picture 5"/>
          <p:cNvPicPr>
            <a:picLocks noChangeAspect="1"/>
          </p:cNvPicPr>
          <p:nvPr/>
        </p:nvPicPr>
        <p:blipFill>
          <a:blip r:embed="rId2"/>
          <a:stretch>
            <a:fillRect/>
          </a:stretch>
        </p:blipFill>
        <p:spPr>
          <a:xfrm>
            <a:off x="635" y="3515995"/>
            <a:ext cx="4892675" cy="3342005"/>
          </a:xfrm>
          <a:prstGeom prst="rect">
            <a:avLst/>
          </a:prstGeom>
        </p:spPr>
      </p:pic>
      <p:pic>
        <p:nvPicPr>
          <p:cNvPr id="12" name="Picture 11"/>
          <p:cNvPicPr>
            <a:picLocks noChangeAspect="1"/>
          </p:cNvPicPr>
          <p:nvPr/>
        </p:nvPicPr>
        <p:blipFill>
          <a:blip r:embed="rId3"/>
          <a:stretch>
            <a:fillRect/>
          </a:stretch>
        </p:blipFill>
        <p:spPr>
          <a:xfrm>
            <a:off x="7999095" y="3500120"/>
            <a:ext cx="4192905" cy="33578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54480" cy="953135"/>
          </a:xfrm>
          <a:prstGeom prst="rect">
            <a:avLst/>
          </a:prstGeom>
          <a:noFill/>
        </p:spPr>
        <p:txBody>
          <a:bodyPr wrap="square" rtlCol="0">
            <a:spAutoFit/>
          </a:bodyPr>
          <a:p>
            <a:pPr algn="ctr"/>
            <a:r>
              <a:rPr lang="fr-FR" altLang="en-US" sz="2800" b="1">
                <a:solidFill>
                  <a:srgbClr val="C00000"/>
                </a:solidFill>
              </a:rPr>
              <a:t>Lib4</a:t>
            </a:r>
            <a:endParaRPr lang="fr-FR" altLang="en-US" sz="2800" b="1">
              <a:solidFill>
                <a:srgbClr val="C00000"/>
              </a:solidFill>
            </a:endParaRPr>
          </a:p>
          <a:p>
            <a:pPr algn="ctr"/>
            <a:r>
              <a:rPr lang="fr-FR" altLang="en-US" sz="2800" b="1">
                <a:solidFill>
                  <a:srgbClr val="C00000"/>
                </a:solidFill>
              </a:rPr>
              <a:t>16C</a:t>
            </a:r>
            <a:endParaRPr lang="fr-FR" altLang="en-US" sz="2800" b="1">
              <a:solidFill>
                <a:srgbClr val="C00000"/>
              </a:solidFill>
            </a:endParaRPr>
          </a:p>
        </p:txBody>
      </p:sp>
      <p:pic>
        <p:nvPicPr>
          <p:cNvPr id="2" name="Picture 1" descr="Lib4"/>
          <p:cNvPicPr>
            <a:picLocks noChangeAspect="1"/>
          </p:cNvPicPr>
          <p:nvPr/>
        </p:nvPicPr>
        <p:blipFill>
          <a:blip r:embed="rId1"/>
          <a:srcRect t="9230"/>
          <a:stretch>
            <a:fillRect/>
          </a:stretch>
        </p:blipFill>
        <p:spPr>
          <a:xfrm>
            <a:off x="2971800" y="0"/>
            <a:ext cx="6248400" cy="3553460"/>
          </a:xfrm>
          <a:prstGeom prst="rect">
            <a:avLst/>
          </a:prstGeom>
        </p:spPr>
      </p:pic>
      <p:pic>
        <p:nvPicPr>
          <p:cNvPr id="3" name="Picture 2"/>
          <p:cNvPicPr>
            <a:picLocks noChangeAspect="1"/>
          </p:cNvPicPr>
          <p:nvPr/>
        </p:nvPicPr>
        <p:blipFill>
          <a:blip r:embed="rId2"/>
          <a:stretch>
            <a:fillRect/>
          </a:stretch>
        </p:blipFill>
        <p:spPr>
          <a:xfrm>
            <a:off x="-635" y="3629660"/>
            <a:ext cx="4881245" cy="322834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996555" y="3629660"/>
            <a:ext cx="4195445" cy="322707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36.8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15.6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54480" cy="953135"/>
          </a:xfrm>
          <a:prstGeom prst="rect">
            <a:avLst/>
          </a:prstGeom>
          <a:noFill/>
        </p:spPr>
        <p:txBody>
          <a:bodyPr wrap="square" rtlCol="0">
            <a:spAutoFit/>
          </a:bodyPr>
          <a:p>
            <a:pPr algn="ctr"/>
            <a:r>
              <a:rPr lang="fr-FR" altLang="en-US" sz="2800" b="1">
                <a:solidFill>
                  <a:srgbClr val="C00000"/>
                </a:solidFill>
              </a:rPr>
              <a:t>Lib5</a:t>
            </a:r>
            <a:endParaRPr lang="fr-FR" altLang="en-US" sz="2800" b="1">
              <a:solidFill>
                <a:srgbClr val="C00000"/>
              </a:solidFill>
            </a:endParaRPr>
          </a:p>
          <a:p>
            <a:pPr algn="ctr"/>
            <a:r>
              <a:rPr lang="fr-FR" altLang="en-US" sz="2800" b="1">
                <a:solidFill>
                  <a:srgbClr val="C00000"/>
                </a:solidFill>
              </a:rPr>
              <a:t>2C</a:t>
            </a:r>
            <a:endParaRPr lang="fr-FR" altLang="en-US" sz="2800" b="1">
              <a:solidFill>
                <a:srgbClr val="C00000"/>
              </a:solidFill>
            </a:endParaRPr>
          </a:p>
        </p:txBody>
      </p:sp>
      <p:pic>
        <p:nvPicPr>
          <p:cNvPr id="3" name="Picture 2" descr="Lib5"/>
          <p:cNvPicPr>
            <a:picLocks noChangeAspect="1"/>
          </p:cNvPicPr>
          <p:nvPr/>
        </p:nvPicPr>
        <p:blipFill>
          <a:blip r:embed="rId1"/>
          <a:stretch>
            <a:fillRect/>
          </a:stretch>
        </p:blipFill>
        <p:spPr>
          <a:xfrm>
            <a:off x="1868170" y="0"/>
            <a:ext cx="8455025" cy="3481070"/>
          </a:xfrm>
          <a:prstGeom prst="rect">
            <a:avLst/>
          </a:prstGeom>
        </p:spPr>
      </p:pic>
      <p:pic>
        <p:nvPicPr>
          <p:cNvPr id="2" name="Picture 1"/>
          <p:cNvPicPr>
            <a:picLocks noChangeAspect="1"/>
          </p:cNvPicPr>
          <p:nvPr/>
        </p:nvPicPr>
        <p:blipFill>
          <a:blip r:embed="rId2"/>
          <a:stretch>
            <a:fillRect/>
          </a:stretch>
        </p:blipFill>
        <p:spPr>
          <a:xfrm>
            <a:off x="0" y="3559175"/>
            <a:ext cx="5015865" cy="331724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25105" y="3559175"/>
            <a:ext cx="4366895" cy="331724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7.14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36.2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13205" cy="953135"/>
          </a:xfrm>
          <a:prstGeom prst="rect">
            <a:avLst/>
          </a:prstGeom>
          <a:noFill/>
        </p:spPr>
        <p:txBody>
          <a:bodyPr wrap="square" rtlCol="0">
            <a:spAutoFit/>
          </a:bodyPr>
          <a:p>
            <a:pPr algn="ctr"/>
            <a:r>
              <a:rPr lang="fr-FR" altLang="en-US" sz="2800" b="1">
                <a:solidFill>
                  <a:srgbClr val="C00000"/>
                </a:solidFill>
              </a:rPr>
              <a:t>Lib8</a:t>
            </a:r>
            <a:endParaRPr lang="fr-FR" altLang="en-US" sz="2800" b="1">
              <a:solidFill>
                <a:srgbClr val="C00000"/>
              </a:solidFill>
            </a:endParaRPr>
          </a:p>
          <a:p>
            <a:pPr algn="ctr"/>
            <a:r>
              <a:rPr lang="fr-FR" altLang="en-US" sz="2800" b="1">
                <a:solidFill>
                  <a:srgbClr val="C00000"/>
                </a:solidFill>
              </a:rPr>
              <a:t>16C</a:t>
            </a:r>
            <a:endParaRPr lang="fr-FR" altLang="en-US" sz="2800" b="1">
              <a:solidFill>
                <a:srgbClr val="C00000"/>
              </a:solidFill>
            </a:endParaRPr>
          </a:p>
        </p:txBody>
      </p:sp>
      <p:pic>
        <p:nvPicPr>
          <p:cNvPr id="2" name="Picture 1" descr="Lib8"/>
          <p:cNvPicPr>
            <a:picLocks noChangeAspect="1"/>
          </p:cNvPicPr>
          <p:nvPr/>
        </p:nvPicPr>
        <p:blipFill>
          <a:blip r:embed="rId1"/>
          <a:stretch>
            <a:fillRect/>
          </a:stretch>
        </p:blipFill>
        <p:spPr>
          <a:xfrm>
            <a:off x="1868805" y="0"/>
            <a:ext cx="8455025" cy="3481070"/>
          </a:xfrm>
          <a:prstGeom prst="rect">
            <a:avLst/>
          </a:prstGeom>
        </p:spPr>
      </p:pic>
      <p:pic>
        <p:nvPicPr>
          <p:cNvPr id="3" name="Picture 2"/>
          <p:cNvPicPr>
            <a:picLocks noChangeAspect="1"/>
          </p:cNvPicPr>
          <p:nvPr/>
        </p:nvPicPr>
        <p:blipFill>
          <a:blip r:embed="rId2"/>
          <a:stretch>
            <a:fillRect/>
          </a:stretch>
        </p:blipFill>
        <p:spPr>
          <a:xfrm>
            <a:off x="48260" y="3556000"/>
            <a:ext cx="4991735" cy="330200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946390" y="3591560"/>
            <a:ext cx="4245610" cy="326517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4.27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11.9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42.8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25.8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0" y="314325"/>
            <a:ext cx="1979930" cy="953135"/>
          </a:xfrm>
          <a:prstGeom prst="rect">
            <a:avLst/>
          </a:prstGeom>
          <a:noFill/>
        </p:spPr>
        <p:txBody>
          <a:bodyPr wrap="square" rtlCol="0">
            <a:spAutoFit/>
          </a:bodyPr>
          <a:p>
            <a:pPr algn="ctr"/>
            <a:r>
              <a:rPr lang="fr-FR" altLang="en-US" sz="2800" b="1">
                <a:solidFill>
                  <a:srgbClr val="C00000"/>
                </a:solidFill>
              </a:rPr>
              <a:t>Lib10_D+T</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pic>
        <p:nvPicPr>
          <p:cNvPr id="3" name="Picture 2" descr="Lib10_DT"/>
          <p:cNvPicPr>
            <a:picLocks noChangeAspect="1"/>
          </p:cNvPicPr>
          <p:nvPr/>
        </p:nvPicPr>
        <p:blipFill>
          <a:blip r:embed="rId1"/>
          <a:stretch>
            <a:fillRect/>
          </a:stretch>
        </p:blipFill>
        <p:spPr>
          <a:xfrm>
            <a:off x="1868805" y="0"/>
            <a:ext cx="8455025" cy="3481070"/>
          </a:xfrm>
          <a:prstGeom prst="rect">
            <a:avLst/>
          </a:prstGeom>
        </p:spPr>
      </p:pic>
      <p:pic>
        <p:nvPicPr>
          <p:cNvPr id="2" name="Picture 1"/>
          <p:cNvPicPr>
            <a:picLocks noChangeAspect="1"/>
          </p:cNvPicPr>
          <p:nvPr/>
        </p:nvPicPr>
        <p:blipFill>
          <a:blip r:embed="rId2"/>
          <a:stretch>
            <a:fillRect/>
          </a:stretch>
        </p:blipFill>
        <p:spPr>
          <a:xfrm>
            <a:off x="0" y="3571875"/>
            <a:ext cx="4968240" cy="3286125"/>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03515" y="3571875"/>
            <a:ext cx="4388485" cy="328485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9" name="Table 8"/>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0.79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4.55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53.14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34.6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0" y="303530"/>
            <a:ext cx="1543050" cy="953135"/>
          </a:xfrm>
          <a:prstGeom prst="rect">
            <a:avLst/>
          </a:prstGeom>
          <a:noFill/>
        </p:spPr>
        <p:txBody>
          <a:bodyPr wrap="square" rtlCol="0">
            <a:spAutoFit/>
          </a:bodyPr>
          <a:p>
            <a:pPr algn="ctr"/>
            <a:r>
              <a:rPr lang="fr-FR" altLang="en-US" sz="2800" b="1">
                <a:solidFill>
                  <a:srgbClr val="C00000"/>
                </a:solidFill>
              </a:rPr>
              <a:t>Lib11</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pic>
        <p:nvPicPr>
          <p:cNvPr id="2" name="Picture 1" descr="Lib11"/>
          <p:cNvPicPr>
            <a:picLocks noChangeAspect="1"/>
          </p:cNvPicPr>
          <p:nvPr/>
        </p:nvPicPr>
        <p:blipFill>
          <a:blip r:embed="rId1"/>
          <a:stretch>
            <a:fillRect/>
          </a:stretch>
        </p:blipFill>
        <p:spPr>
          <a:xfrm>
            <a:off x="1868805" y="0"/>
            <a:ext cx="8455025" cy="3481070"/>
          </a:xfrm>
          <a:prstGeom prst="rect">
            <a:avLst/>
          </a:prstGeom>
        </p:spPr>
      </p:pic>
      <p:pic>
        <p:nvPicPr>
          <p:cNvPr id="3" name="Picture 2"/>
          <p:cNvPicPr>
            <a:picLocks noChangeAspect="1"/>
          </p:cNvPicPr>
          <p:nvPr/>
        </p:nvPicPr>
        <p:blipFill>
          <a:blip r:embed="rId2"/>
          <a:stretch>
            <a:fillRect/>
          </a:stretch>
        </p:blipFill>
        <p:spPr>
          <a:xfrm>
            <a:off x="0" y="3533140"/>
            <a:ext cx="5026025" cy="332486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969250" y="3536950"/>
            <a:ext cx="4222750" cy="324802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0.81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3.12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22.8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32.1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22730" cy="953135"/>
          </a:xfrm>
          <a:prstGeom prst="rect">
            <a:avLst/>
          </a:prstGeom>
          <a:noFill/>
        </p:spPr>
        <p:txBody>
          <a:bodyPr wrap="square" rtlCol="0">
            <a:spAutoFit/>
          </a:bodyPr>
          <a:p>
            <a:pPr algn="ctr"/>
            <a:r>
              <a:rPr lang="fr-FR" altLang="en-US" sz="2800" b="1">
                <a:solidFill>
                  <a:srgbClr val="C00000"/>
                </a:solidFill>
              </a:rPr>
              <a:t>Lib16</a:t>
            </a:r>
            <a:endParaRPr lang="fr-FR" altLang="en-US" sz="2800" b="1">
              <a:solidFill>
                <a:srgbClr val="C00000"/>
              </a:solidFill>
            </a:endParaRPr>
          </a:p>
          <a:p>
            <a:pPr algn="ctr"/>
            <a:r>
              <a:rPr lang="fr-FR" altLang="en-US" sz="2800" b="1">
                <a:solidFill>
                  <a:srgbClr val="C00000"/>
                </a:solidFill>
              </a:rPr>
              <a:t>32C</a:t>
            </a:r>
            <a:endParaRPr lang="fr-FR" altLang="en-US" sz="2800" b="1">
              <a:solidFill>
                <a:srgbClr val="C00000"/>
              </a:solidFill>
            </a:endParaRPr>
          </a:p>
        </p:txBody>
      </p:sp>
      <p:pic>
        <p:nvPicPr>
          <p:cNvPr id="3" name="Picture 2" descr="Lib16"/>
          <p:cNvPicPr>
            <a:picLocks noChangeAspect="1"/>
          </p:cNvPicPr>
          <p:nvPr/>
        </p:nvPicPr>
        <p:blipFill>
          <a:blip r:embed="rId1"/>
          <a:stretch>
            <a:fillRect/>
          </a:stretch>
        </p:blipFill>
        <p:spPr>
          <a:xfrm>
            <a:off x="1868805" y="0"/>
            <a:ext cx="8455025" cy="3481070"/>
          </a:xfrm>
          <a:prstGeom prst="rect">
            <a:avLst/>
          </a:prstGeom>
        </p:spPr>
      </p:pic>
      <p:pic>
        <p:nvPicPr>
          <p:cNvPr id="2" name="Picture 1"/>
          <p:cNvPicPr>
            <a:picLocks noChangeAspect="1"/>
          </p:cNvPicPr>
          <p:nvPr/>
        </p:nvPicPr>
        <p:blipFill>
          <a:blip r:embed="rId2"/>
          <a:stretch>
            <a:fillRect/>
          </a:stretch>
        </p:blipFill>
        <p:spPr>
          <a:xfrm>
            <a:off x="0" y="3565525"/>
            <a:ext cx="4977130" cy="3292475"/>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86700" y="3545840"/>
            <a:ext cx="4305300" cy="331089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1.57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4.26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65910" cy="953135"/>
          </a:xfrm>
          <a:prstGeom prst="rect">
            <a:avLst/>
          </a:prstGeom>
          <a:noFill/>
        </p:spPr>
        <p:txBody>
          <a:bodyPr wrap="square" rtlCol="0">
            <a:spAutoFit/>
          </a:bodyPr>
          <a:p>
            <a:pPr algn="ctr"/>
            <a:r>
              <a:rPr lang="fr-FR" altLang="en-US" sz="2800" b="1">
                <a:solidFill>
                  <a:srgbClr val="C00000"/>
                </a:solidFill>
              </a:rPr>
              <a:t>Lib17</a:t>
            </a:r>
            <a:endParaRPr lang="fr-FR" altLang="en-US" sz="2800" b="1">
              <a:solidFill>
                <a:srgbClr val="C00000"/>
              </a:solidFill>
            </a:endParaRPr>
          </a:p>
          <a:p>
            <a:pPr algn="ctr"/>
            <a:r>
              <a:rPr lang="fr-FR" altLang="en-US" sz="2800" b="1">
                <a:solidFill>
                  <a:srgbClr val="C00000"/>
                </a:solidFill>
              </a:rPr>
              <a:t>2C</a:t>
            </a:r>
            <a:endParaRPr lang="fr-FR" altLang="en-US" sz="2800" b="1">
              <a:solidFill>
                <a:srgbClr val="C00000"/>
              </a:solidFill>
            </a:endParaRPr>
          </a:p>
        </p:txBody>
      </p:sp>
      <p:pic>
        <p:nvPicPr>
          <p:cNvPr id="2" name="Picture 1" descr="Lib17"/>
          <p:cNvPicPr>
            <a:picLocks noChangeAspect="1"/>
          </p:cNvPicPr>
          <p:nvPr/>
        </p:nvPicPr>
        <p:blipFill>
          <a:blip r:embed="rId1"/>
          <a:stretch>
            <a:fillRect/>
          </a:stretch>
        </p:blipFill>
        <p:spPr>
          <a:xfrm>
            <a:off x="1868170" y="0"/>
            <a:ext cx="8455025" cy="3481070"/>
          </a:xfrm>
          <a:prstGeom prst="rect">
            <a:avLst/>
          </a:prstGeom>
        </p:spPr>
      </p:pic>
      <p:pic>
        <p:nvPicPr>
          <p:cNvPr id="3" name="Picture 2"/>
          <p:cNvPicPr>
            <a:picLocks noChangeAspect="1"/>
          </p:cNvPicPr>
          <p:nvPr/>
        </p:nvPicPr>
        <p:blipFill>
          <a:blip r:embed="rId2"/>
          <a:stretch>
            <a:fillRect/>
          </a:stretch>
        </p:blipFill>
        <p:spPr>
          <a:xfrm>
            <a:off x="-635" y="3549015"/>
            <a:ext cx="4994910" cy="3303905"/>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89875" y="3549015"/>
            <a:ext cx="4302125" cy="330898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0.53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2.21</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35.7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55115" cy="953135"/>
          </a:xfrm>
          <a:prstGeom prst="rect">
            <a:avLst/>
          </a:prstGeom>
          <a:noFill/>
        </p:spPr>
        <p:txBody>
          <a:bodyPr wrap="square" rtlCol="0">
            <a:spAutoFit/>
          </a:bodyPr>
          <a:p>
            <a:pPr algn="ctr"/>
            <a:r>
              <a:rPr lang="fr-FR" altLang="en-US" sz="2800" b="1">
                <a:solidFill>
                  <a:srgbClr val="C00000"/>
                </a:solidFill>
              </a:rPr>
              <a:t>Lib18</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pic>
        <p:nvPicPr>
          <p:cNvPr id="3" name="Picture 2" descr="Lib18"/>
          <p:cNvPicPr>
            <a:picLocks noChangeAspect="1"/>
          </p:cNvPicPr>
          <p:nvPr/>
        </p:nvPicPr>
        <p:blipFill>
          <a:blip r:embed="rId1"/>
          <a:stretch>
            <a:fillRect/>
          </a:stretch>
        </p:blipFill>
        <p:spPr>
          <a:xfrm>
            <a:off x="1868805" y="0"/>
            <a:ext cx="8455025" cy="3481070"/>
          </a:xfrm>
          <a:prstGeom prst="rect">
            <a:avLst/>
          </a:prstGeom>
        </p:spPr>
      </p:pic>
      <p:pic>
        <p:nvPicPr>
          <p:cNvPr id="2" name="Picture 1"/>
          <p:cNvPicPr>
            <a:picLocks noChangeAspect="1"/>
          </p:cNvPicPr>
          <p:nvPr/>
        </p:nvPicPr>
        <p:blipFill>
          <a:blip r:embed="rId2"/>
          <a:stretch>
            <a:fillRect/>
          </a:stretch>
        </p:blipFill>
        <p:spPr>
          <a:xfrm>
            <a:off x="-635" y="3562985"/>
            <a:ext cx="4982210" cy="3295015"/>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912100" y="3564255"/>
            <a:ext cx="4279900" cy="3291840"/>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0.42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32.8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54480" cy="953135"/>
          </a:xfrm>
          <a:prstGeom prst="rect">
            <a:avLst/>
          </a:prstGeom>
          <a:noFill/>
        </p:spPr>
        <p:txBody>
          <a:bodyPr wrap="square" rtlCol="0">
            <a:spAutoFit/>
          </a:bodyPr>
          <a:p>
            <a:pPr algn="ctr"/>
            <a:r>
              <a:rPr lang="fr-FR" altLang="en-US" sz="2800" b="1">
                <a:solidFill>
                  <a:srgbClr val="C00000"/>
                </a:solidFill>
              </a:rPr>
              <a:t>Lib19</a:t>
            </a:r>
            <a:endParaRPr lang="fr-FR" altLang="en-US" sz="2800" b="1">
              <a:solidFill>
                <a:srgbClr val="C00000"/>
              </a:solidFill>
            </a:endParaRPr>
          </a:p>
          <a:p>
            <a:pPr algn="ctr"/>
            <a:r>
              <a:rPr lang="fr-FR" altLang="en-US" sz="2800" b="1">
                <a:solidFill>
                  <a:srgbClr val="C00000"/>
                </a:solidFill>
              </a:rPr>
              <a:t>2C</a:t>
            </a:r>
            <a:endParaRPr lang="fr-FR" altLang="en-US" sz="2800" b="1">
              <a:solidFill>
                <a:srgbClr val="C00000"/>
              </a:solidFill>
            </a:endParaRPr>
          </a:p>
        </p:txBody>
      </p:sp>
      <p:pic>
        <p:nvPicPr>
          <p:cNvPr id="2" name="Picture 1" descr="Lib19"/>
          <p:cNvPicPr>
            <a:picLocks noChangeAspect="1"/>
          </p:cNvPicPr>
          <p:nvPr/>
        </p:nvPicPr>
        <p:blipFill>
          <a:blip r:embed="rId1"/>
          <a:stretch>
            <a:fillRect/>
          </a:stretch>
        </p:blipFill>
        <p:spPr>
          <a:xfrm>
            <a:off x="1868805" y="0"/>
            <a:ext cx="8455025" cy="3481070"/>
          </a:xfrm>
          <a:prstGeom prst="rect">
            <a:avLst/>
          </a:prstGeom>
        </p:spPr>
      </p:pic>
      <p:pic>
        <p:nvPicPr>
          <p:cNvPr id="3" name="Picture 2"/>
          <p:cNvPicPr>
            <a:picLocks noChangeAspect="1"/>
          </p:cNvPicPr>
          <p:nvPr/>
        </p:nvPicPr>
        <p:blipFill>
          <a:blip r:embed="rId2"/>
          <a:stretch>
            <a:fillRect/>
          </a:stretch>
        </p:blipFill>
        <p:spPr>
          <a:xfrm>
            <a:off x="-635" y="3555365"/>
            <a:ext cx="5003165" cy="3308985"/>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77810" y="3546475"/>
            <a:ext cx="4314190" cy="331787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1.86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6.38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22.6</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24.5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635" y="303530"/>
            <a:ext cx="1512570" cy="953135"/>
          </a:xfrm>
          <a:prstGeom prst="rect">
            <a:avLst/>
          </a:prstGeom>
          <a:noFill/>
        </p:spPr>
        <p:txBody>
          <a:bodyPr wrap="square" rtlCol="0">
            <a:spAutoFit/>
          </a:bodyPr>
          <a:p>
            <a:pPr algn="ctr"/>
            <a:r>
              <a:rPr lang="fr-FR" altLang="en-US" sz="2800" b="1">
                <a:solidFill>
                  <a:srgbClr val="C00000"/>
                </a:solidFill>
              </a:rPr>
              <a:t>Lib23</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pic>
        <p:nvPicPr>
          <p:cNvPr id="3" name="Picture 2" descr="Lib23"/>
          <p:cNvPicPr>
            <a:picLocks noChangeAspect="1"/>
          </p:cNvPicPr>
          <p:nvPr/>
        </p:nvPicPr>
        <p:blipFill>
          <a:blip r:embed="rId1"/>
          <a:stretch>
            <a:fillRect/>
          </a:stretch>
        </p:blipFill>
        <p:spPr>
          <a:xfrm>
            <a:off x="1868170" y="0"/>
            <a:ext cx="8455025" cy="3481070"/>
          </a:xfrm>
          <a:prstGeom prst="rect">
            <a:avLst/>
          </a:prstGeom>
        </p:spPr>
      </p:pic>
      <p:pic>
        <p:nvPicPr>
          <p:cNvPr id="2" name="Picture 1"/>
          <p:cNvPicPr>
            <a:picLocks noChangeAspect="1"/>
          </p:cNvPicPr>
          <p:nvPr/>
        </p:nvPicPr>
        <p:blipFill>
          <a:blip r:embed="rId2"/>
          <a:stretch>
            <a:fillRect/>
          </a:stretch>
        </p:blipFill>
        <p:spPr>
          <a:xfrm>
            <a:off x="-635" y="3561080"/>
            <a:ext cx="4984750" cy="329692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49870" y="3518535"/>
            <a:ext cx="4342130" cy="333946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1.49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5.7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39.4</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33.9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M2S3</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15700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3290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1920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descr="M2S3"/>
          <p:cNvPicPr>
            <a:picLocks noChangeAspect="1"/>
          </p:cNvPicPr>
          <p:nvPr/>
        </p:nvPicPr>
        <p:blipFill>
          <a:blip r:embed="rId1"/>
          <a:stretch>
            <a:fillRect/>
          </a:stretch>
        </p:blipFill>
        <p:spPr>
          <a:xfrm>
            <a:off x="4299585" y="0"/>
            <a:ext cx="3593465" cy="3647440"/>
          </a:xfrm>
          <a:prstGeom prst="rect">
            <a:avLst/>
          </a:prstGeom>
        </p:spPr>
      </p:pic>
      <p:pic>
        <p:nvPicPr>
          <p:cNvPr id="4" name="Picture 3"/>
          <p:cNvPicPr>
            <a:picLocks noChangeAspect="1"/>
          </p:cNvPicPr>
          <p:nvPr/>
        </p:nvPicPr>
        <p:blipFill>
          <a:blip r:embed="rId2"/>
          <a:stretch>
            <a:fillRect/>
          </a:stretch>
        </p:blipFill>
        <p:spPr>
          <a:xfrm>
            <a:off x="-2540" y="3518535"/>
            <a:ext cx="4888230" cy="3339465"/>
          </a:xfrm>
          <a:prstGeom prst="rect">
            <a:avLst/>
          </a:prstGeom>
        </p:spPr>
      </p:pic>
      <p:pic>
        <p:nvPicPr>
          <p:cNvPr id="6" name="Picture 5"/>
          <p:cNvPicPr>
            <a:picLocks noChangeAspect="1"/>
          </p:cNvPicPr>
          <p:nvPr/>
        </p:nvPicPr>
        <p:blipFill>
          <a:blip r:embed="rId3"/>
          <a:stretch>
            <a:fillRect/>
          </a:stretch>
        </p:blipFill>
        <p:spPr>
          <a:xfrm>
            <a:off x="8009255" y="3508375"/>
            <a:ext cx="4182745" cy="3349625"/>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0.1</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0" y="303530"/>
            <a:ext cx="1553845" cy="953135"/>
          </a:xfrm>
          <a:prstGeom prst="rect">
            <a:avLst/>
          </a:prstGeom>
          <a:noFill/>
        </p:spPr>
        <p:txBody>
          <a:bodyPr wrap="square" rtlCol="0">
            <a:spAutoFit/>
          </a:bodyPr>
          <a:p>
            <a:pPr algn="ctr"/>
            <a:r>
              <a:rPr lang="fr-FR" altLang="en-US" sz="2800" b="1">
                <a:solidFill>
                  <a:srgbClr val="C00000"/>
                </a:solidFill>
              </a:rPr>
              <a:t>Lib24</a:t>
            </a:r>
            <a:endParaRPr lang="fr-FR" altLang="en-US" sz="2800" b="1">
              <a:solidFill>
                <a:srgbClr val="C00000"/>
              </a:solidFill>
            </a:endParaRPr>
          </a:p>
          <a:p>
            <a:pPr algn="ctr"/>
            <a:r>
              <a:rPr lang="fr-FR" altLang="en-US" sz="2800" b="1">
                <a:solidFill>
                  <a:srgbClr val="C00000"/>
                </a:solidFill>
              </a:rPr>
              <a:t>8C</a:t>
            </a:r>
            <a:endParaRPr lang="fr-FR" altLang="en-US" sz="2800" b="1">
              <a:solidFill>
                <a:srgbClr val="C00000"/>
              </a:solidFill>
            </a:endParaRPr>
          </a:p>
        </p:txBody>
      </p:sp>
      <p:pic>
        <p:nvPicPr>
          <p:cNvPr id="2" name="Picture 1" descr="Lib24"/>
          <p:cNvPicPr>
            <a:picLocks noChangeAspect="1"/>
          </p:cNvPicPr>
          <p:nvPr/>
        </p:nvPicPr>
        <p:blipFill>
          <a:blip r:embed="rId1"/>
          <a:stretch>
            <a:fillRect/>
          </a:stretch>
        </p:blipFill>
        <p:spPr>
          <a:xfrm>
            <a:off x="1868805" y="0"/>
            <a:ext cx="8455025" cy="3481070"/>
          </a:xfrm>
          <a:prstGeom prst="rect">
            <a:avLst/>
          </a:prstGeom>
        </p:spPr>
      </p:pic>
      <p:pic>
        <p:nvPicPr>
          <p:cNvPr id="3" name="Picture 2"/>
          <p:cNvPicPr>
            <a:picLocks noChangeAspect="1"/>
          </p:cNvPicPr>
          <p:nvPr/>
        </p:nvPicPr>
        <p:blipFill>
          <a:blip r:embed="rId2"/>
          <a:stretch>
            <a:fillRect/>
          </a:stretch>
        </p:blipFill>
        <p:spPr>
          <a:xfrm>
            <a:off x="0" y="3549650"/>
            <a:ext cx="5001895" cy="3308350"/>
          </a:xfrm>
          <a:prstGeom prst="rect">
            <a:avLst/>
          </a:prstGeom>
        </p:spPr>
      </p:pic>
      <p:sp>
        <p:nvSpPr>
          <p:cNvPr id="4" name="Text Box 3"/>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pic>
        <p:nvPicPr>
          <p:cNvPr id="5" name="Picture 4"/>
          <p:cNvPicPr>
            <a:picLocks noChangeAspect="1"/>
          </p:cNvPicPr>
          <p:nvPr/>
        </p:nvPicPr>
        <p:blipFill>
          <a:blip r:embed="rId3"/>
          <a:stretch>
            <a:fillRect/>
          </a:stretch>
        </p:blipFill>
        <p:spPr>
          <a:xfrm>
            <a:off x="7858760" y="3523615"/>
            <a:ext cx="4333240" cy="3333115"/>
          </a:xfrm>
          <a:prstGeom prst="rect">
            <a:avLst/>
          </a:prstGeom>
        </p:spPr>
      </p:pic>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0" name="Table 9"/>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55k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13</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graphicFrame>
        <p:nvGraphicFramePr>
          <p:cNvPr id="6" name="Table 5"/>
          <p:cNvGraphicFramePr/>
          <p:nvPr/>
        </p:nvGraphicFramePr>
        <p:xfrm>
          <a:off x="5228590" y="400685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2.95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63.8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29.7</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M2S4</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22500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6460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1280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7.9</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descr="M2S4"/>
          <p:cNvPicPr>
            <a:picLocks noChangeAspect="1"/>
          </p:cNvPicPr>
          <p:nvPr/>
        </p:nvPicPr>
        <p:blipFill>
          <a:blip r:embed="rId1"/>
          <a:stretch>
            <a:fillRect/>
          </a:stretch>
        </p:blipFill>
        <p:spPr>
          <a:xfrm>
            <a:off x="4389120" y="45085"/>
            <a:ext cx="3413760" cy="3721100"/>
          </a:xfrm>
          <a:prstGeom prst="rect">
            <a:avLst/>
          </a:prstGeom>
        </p:spPr>
      </p:pic>
      <p:pic>
        <p:nvPicPr>
          <p:cNvPr id="4" name="Picture 3"/>
          <p:cNvPicPr>
            <a:picLocks noChangeAspect="1"/>
          </p:cNvPicPr>
          <p:nvPr/>
        </p:nvPicPr>
        <p:blipFill>
          <a:blip r:embed="rId2"/>
          <a:stretch>
            <a:fillRect/>
          </a:stretch>
        </p:blipFill>
        <p:spPr>
          <a:xfrm>
            <a:off x="635" y="3545840"/>
            <a:ext cx="4848860" cy="3312160"/>
          </a:xfrm>
          <a:prstGeom prst="rect">
            <a:avLst/>
          </a:prstGeom>
        </p:spPr>
      </p:pic>
      <p:pic>
        <p:nvPicPr>
          <p:cNvPr id="5" name="Picture 4"/>
          <p:cNvPicPr>
            <a:picLocks noChangeAspect="1"/>
          </p:cNvPicPr>
          <p:nvPr/>
        </p:nvPicPr>
        <p:blipFill>
          <a:blip r:embed="rId3"/>
          <a:stretch>
            <a:fillRect/>
          </a:stretch>
        </p:blipFill>
        <p:spPr>
          <a:xfrm>
            <a:off x="8065135" y="3546475"/>
            <a:ext cx="4126865" cy="330581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0.05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M3S2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3580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1250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323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descr="M3S2"/>
          <p:cNvPicPr>
            <a:picLocks noChangeAspect="1"/>
          </p:cNvPicPr>
          <p:nvPr/>
        </p:nvPicPr>
        <p:blipFill>
          <a:blip r:embed="rId1"/>
          <a:stretch>
            <a:fillRect/>
          </a:stretch>
        </p:blipFill>
        <p:spPr>
          <a:xfrm>
            <a:off x="4244340" y="0"/>
            <a:ext cx="3703320" cy="3768725"/>
          </a:xfrm>
          <a:prstGeom prst="rect">
            <a:avLst/>
          </a:prstGeom>
        </p:spPr>
      </p:pic>
      <p:pic>
        <p:nvPicPr>
          <p:cNvPr id="4" name="Picture 3"/>
          <p:cNvPicPr>
            <a:picLocks noChangeAspect="1"/>
          </p:cNvPicPr>
          <p:nvPr/>
        </p:nvPicPr>
        <p:blipFill>
          <a:blip r:embed="rId2"/>
          <a:stretch>
            <a:fillRect/>
          </a:stretch>
        </p:blipFill>
        <p:spPr>
          <a:xfrm>
            <a:off x="635" y="3525520"/>
            <a:ext cx="4878070" cy="3332480"/>
          </a:xfrm>
          <a:prstGeom prst="rect">
            <a:avLst/>
          </a:prstGeom>
        </p:spPr>
      </p:pic>
      <p:pic>
        <p:nvPicPr>
          <p:cNvPr id="5" name="Picture 4"/>
          <p:cNvPicPr>
            <a:picLocks noChangeAspect="1"/>
          </p:cNvPicPr>
          <p:nvPr/>
        </p:nvPicPr>
        <p:blipFill>
          <a:blip r:embed="rId3"/>
          <a:stretch>
            <a:fillRect/>
          </a:stretch>
        </p:blipFill>
        <p:spPr>
          <a:xfrm>
            <a:off x="8013065" y="3517900"/>
            <a:ext cx="4171315" cy="334010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M3S5</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2850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888</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245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21.5</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4" name="Picture 3"/>
          <p:cNvPicPr>
            <a:picLocks noChangeAspect="1"/>
          </p:cNvPicPr>
          <p:nvPr/>
        </p:nvPicPr>
        <p:blipFill>
          <a:blip r:embed="rId1"/>
          <a:stretch>
            <a:fillRect/>
          </a:stretch>
        </p:blipFill>
        <p:spPr>
          <a:xfrm>
            <a:off x="635" y="3502660"/>
            <a:ext cx="4912360" cy="3355340"/>
          </a:xfrm>
          <a:prstGeom prst="rect">
            <a:avLst/>
          </a:prstGeom>
        </p:spPr>
      </p:pic>
      <p:pic>
        <p:nvPicPr>
          <p:cNvPr id="2" name="Picture 1" descr="M3S5"/>
          <p:cNvPicPr>
            <a:picLocks noChangeAspect="1"/>
          </p:cNvPicPr>
          <p:nvPr/>
        </p:nvPicPr>
        <p:blipFill>
          <a:blip r:embed="rId2"/>
          <a:stretch>
            <a:fillRect/>
          </a:stretch>
        </p:blipFill>
        <p:spPr>
          <a:xfrm>
            <a:off x="4204335" y="116840"/>
            <a:ext cx="3782695" cy="3690620"/>
          </a:xfrm>
          <a:prstGeom prst="rect">
            <a:avLst/>
          </a:prstGeom>
        </p:spPr>
      </p:pic>
      <p:pic>
        <p:nvPicPr>
          <p:cNvPr id="5" name="Picture 4"/>
          <p:cNvPicPr>
            <a:picLocks noChangeAspect="1"/>
          </p:cNvPicPr>
          <p:nvPr/>
        </p:nvPicPr>
        <p:blipFill>
          <a:blip r:embed="rId3"/>
          <a:stretch>
            <a:fillRect/>
          </a:stretch>
        </p:blipFill>
        <p:spPr>
          <a:xfrm>
            <a:off x="7978140" y="3478530"/>
            <a:ext cx="4213860" cy="3374390"/>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M4S1</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7520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2540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1090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16.3</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4" name="Picture 3"/>
          <p:cNvPicPr>
            <a:picLocks noChangeAspect="1"/>
          </p:cNvPicPr>
          <p:nvPr/>
        </p:nvPicPr>
        <p:blipFill>
          <a:blip r:embed="rId1"/>
          <a:stretch>
            <a:fillRect/>
          </a:stretch>
        </p:blipFill>
        <p:spPr>
          <a:xfrm>
            <a:off x="-2540" y="3509645"/>
            <a:ext cx="4900295" cy="3348355"/>
          </a:xfrm>
          <a:prstGeom prst="rect">
            <a:avLst/>
          </a:prstGeom>
        </p:spPr>
      </p:pic>
      <p:pic>
        <p:nvPicPr>
          <p:cNvPr id="2" name="Picture 1" descr="M4S1"/>
          <p:cNvPicPr>
            <a:picLocks noChangeAspect="1"/>
          </p:cNvPicPr>
          <p:nvPr/>
        </p:nvPicPr>
        <p:blipFill>
          <a:blip r:embed="rId2"/>
          <a:stretch>
            <a:fillRect/>
          </a:stretch>
        </p:blipFill>
        <p:spPr>
          <a:xfrm>
            <a:off x="4340225" y="0"/>
            <a:ext cx="3511550" cy="3827780"/>
          </a:xfrm>
          <a:prstGeom prst="rect">
            <a:avLst/>
          </a:prstGeom>
        </p:spPr>
      </p:pic>
      <p:pic>
        <p:nvPicPr>
          <p:cNvPr id="5" name="Picture 4"/>
          <p:cNvPicPr>
            <a:picLocks noChangeAspect="1"/>
          </p:cNvPicPr>
          <p:nvPr/>
        </p:nvPicPr>
        <p:blipFill>
          <a:blip r:embed="rId3"/>
          <a:stretch>
            <a:fillRect/>
          </a:stretch>
        </p:blipFill>
        <p:spPr>
          <a:xfrm>
            <a:off x="7999095" y="3490595"/>
            <a:ext cx="4204970" cy="3367405"/>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20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540" y="303530"/>
            <a:ext cx="1535430" cy="953135"/>
          </a:xfrm>
          <a:prstGeom prst="rect">
            <a:avLst/>
          </a:prstGeom>
          <a:noFill/>
        </p:spPr>
        <p:txBody>
          <a:bodyPr wrap="square" rtlCol="0">
            <a:spAutoFit/>
          </a:bodyPr>
          <a:p>
            <a:pPr algn="ctr"/>
            <a:r>
              <a:rPr lang="fr-FR" altLang="en-US" sz="2800" b="1">
                <a:solidFill>
                  <a:srgbClr val="C00000"/>
                </a:solidFill>
              </a:rPr>
              <a:t>M4S2</a:t>
            </a:r>
            <a:endParaRPr lang="fr-FR" altLang="en-US" sz="2800" b="1">
              <a:solidFill>
                <a:srgbClr val="C00000"/>
              </a:solidFill>
            </a:endParaRPr>
          </a:p>
          <a:p>
            <a:pPr algn="ctr"/>
            <a:r>
              <a:rPr lang="fr-FR" altLang="en-US" sz="2800" b="1">
                <a:solidFill>
                  <a:srgbClr val="C00000"/>
                </a:solidFill>
              </a:rPr>
              <a:t>4C</a:t>
            </a:r>
            <a:endParaRPr lang="fr-FR" altLang="en-US" sz="2800" b="1">
              <a:solidFill>
                <a:srgbClr val="C00000"/>
              </a:solidFill>
            </a:endParaRPr>
          </a:p>
        </p:txBody>
      </p:sp>
      <p:sp>
        <p:nvSpPr>
          <p:cNvPr id="3" name="Text Box 2"/>
          <p:cNvSpPr txBox="1"/>
          <p:nvPr/>
        </p:nvSpPr>
        <p:spPr>
          <a:xfrm>
            <a:off x="0" y="3141345"/>
            <a:ext cx="1306830" cy="368300"/>
          </a:xfrm>
          <a:prstGeom prst="rect">
            <a:avLst/>
          </a:prstGeom>
          <a:noFill/>
        </p:spPr>
        <p:txBody>
          <a:bodyPr wrap="none" rtlCol="0">
            <a:spAutoFit/>
          </a:bodyPr>
          <a:p>
            <a:r>
              <a:rPr lang="fr-FR" altLang="en-US"/>
              <a:t>Small frags</a:t>
            </a:r>
            <a:endParaRPr lang="fr-FR" altLang="en-US"/>
          </a:p>
        </p:txBody>
      </p:sp>
      <p:sp>
        <p:nvSpPr>
          <p:cNvPr id="8" name="Text Box 7"/>
          <p:cNvSpPr txBox="1"/>
          <p:nvPr/>
        </p:nvSpPr>
        <p:spPr>
          <a:xfrm>
            <a:off x="11374755" y="3141345"/>
            <a:ext cx="817245" cy="368300"/>
          </a:xfrm>
          <a:prstGeom prst="rect">
            <a:avLst/>
          </a:prstGeom>
          <a:noFill/>
        </p:spPr>
        <p:txBody>
          <a:bodyPr wrap="none" rtlCol="0">
            <a:spAutoFit/>
          </a:bodyPr>
          <a:p>
            <a:r>
              <a:rPr lang="fr-FR" altLang="en-US"/>
              <a:t>Whole</a:t>
            </a:r>
            <a:endParaRPr lang="fr-FR" altLang="en-US"/>
          </a:p>
        </p:txBody>
      </p:sp>
      <p:graphicFrame>
        <p:nvGraphicFramePr>
          <p:cNvPr id="11" name="Table 10"/>
          <p:cNvGraphicFramePr/>
          <p:nvPr/>
        </p:nvGraphicFramePr>
        <p:xfrm>
          <a:off x="5231765" y="3933190"/>
          <a:ext cx="2428240" cy="2588260"/>
        </p:xfrm>
        <a:graphic>
          <a:graphicData uri="http://schemas.openxmlformats.org/drawingml/2006/table">
            <a:tbl>
              <a:tblPr firstCol="1">
                <a:tableStyleId>{5C22544A-7EE6-4342-B048-85BDC9FD1C3A}</a:tableStyleId>
              </a:tblPr>
              <a:tblGrid>
                <a:gridCol w="1203960"/>
                <a:gridCol w="1224280"/>
              </a:tblGrid>
              <a:tr h="647065">
                <a:tc>
                  <a:txBody>
                    <a:bodyPr/>
                    <a:p>
                      <a:pPr>
                        <a:buNone/>
                      </a:pPr>
                      <a:r>
                        <a:rPr lang="fr-FR" altLang="en-US" sz="1800">
                          <a:sym typeface="+mn-ea"/>
                        </a:rPr>
                        <a:t>156-238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3660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sz="1800">
                          <a:sym typeface="+mn-ea"/>
                        </a:rPr>
                        <a:t>286-386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1820</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456-586 frags</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922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7065">
                <a:tc>
                  <a:txBody>
                    <a:bodyPr/>
                    <a:p>
                      <a:pPr>
                        <a:buNone/>
                      </a:pPr>
                      <a:r>
                        <a:rPr lang="fr-FR" altLang="en-US"/>
                        <a:t>% unimap</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fr-FR" altLang="en-US"/>
                        <a:t>7.2</a:t>
                      </a:r>
                      <a:endParaRPr lang="fr-FR"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2" name="Picture 1" descr="M4S2"/>
          <p:cNvPicPr>
            <a:picLocks noChangeAspect="1"/>
          </p:cNvPicPr>
          <p:nvPr/>
        </p:nvPicPr>
        <p:blipFill>
          <a:blip r:embed="rId1"/>
          <a:stretch>
            <a:fillRect/>
          </a:stretch>
        </p:blipFill>
        <p:spPr>
          <a:xfrm>
            <a:off x="4368165" y="0"/>
            <a:ext cx="3455670" cy="3674110"/>
          </a:xfrm>
          <a:prstGeom prst="rect">
            <a:avLst/>
          </a:prstGeom>
        </p:spPr>
      </p:pic>
      <p:pic>
        <p:nvPicPr>
          <p:cNvPr id="4" name="Picture 3"/>
          <p:cNvPicPr>
            <a:picLocks noChangeAspect="1"/>
          </p:cNvPicPr>
          <p:nvPr/>
        </p:nvPicPr>
        <p:blipFill>
          <a:blip r:embed="rId2"/>
          <a:stretch>
            <a:fillRect/>
          </a:stretch>
        </p:blipFill>
        <p:spPr>
          <a:xfrm>
            <a:off x="635" y="3484245"/>
            <a:ext cx="4939030" cy="3373755"/>
          </a:xfrm>
          <a:prstGeom prst="rect">
            <a:avLst/>
          </a:prstGeom>
        </p:spPr>
      </p:pic>
      <p:pic>
        <p:nvPicPr>
          <p:cNvPr id="5" name="Picture 4"/>
          <p:cNvPicPr>
            <a:picLocks noChangeAspect="1"/>
          </p:cNvPicPr>
          <p:nvPr/>
        </p:nvPicPr>
        <p:blipFill>
          <a:blip r:embed="rId3"/>
          <a:stretch>
            <a:fillRect/>
          </a:stretch>
        </p:blipFill>
        <p:spPr>
          <a:xfrm>
            <a:off x="8028940" y="3518535"/>
            <a:ext cx="4163060" cy="3334385"/>
          </a:xfrm>
          <a:prstGeom prst="rect">
            <a:avLst/>
          </a:prstGeom>
        </p:spPr>
      </p:pic>
      <p:graphicFrame>
        <p:nvGraphicFramePr>
          <p:cNvPr id="9" name="Table 8"/>
          <p:cNvGraphicFramePr/>
          <p:nvPr/>
        </p:nvGraphicFramePr>
        <p:xfrm>
          <a:off x="9336405" y="405130"/>
          <a:ext cx="2484120" cy="2400300"/>
        </p:xfrm>
        <a:graphic>
          <a:graphicData uri="http://schemas.openxmlformats.org/drawingml/2006/table">
            <a:tbl>
              <a:tblPr firstCol="1">
                <a:tableStyleId>{5C22544A-7EE6-4342-B048-85BDC9FD1C3A}</a:tableStyleId>
              </a:tblPr>
              <a:tblGrid>
                <a:gridCol w="1609725"/>
                <a:gridCol w="874395"/>
              </a:tblGrid>
              <a:tr h="380365">
                <a:tc>
                  <a:txBody>
                    <a:bodyPr/>
                    <a:p>
                      <a:pPr>
                        <a:buNone/>
                      </a:pPr>
                      <a:r>
                        <a:rPr lang="fr-FR" altLang="en-US"/>
                        <a:t>Buffer</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GIF</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1635">
                <a:tc>
                  <a:txBody>
                    <a:bodyPr/>
                    <a:p>
                      <a:pPr>
                        <a:buNone/>
                      </a:pPr>
                      <a:r>
                        <a:rPr lang="fr-FR" altLang="en-US"/>
                        <a:t>nuclei</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50k</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0365">
                <a:tc>
                  <a:txBody>
                    <a:bodyPr/>
                    <a:p>
                      <a:pPr>
                        <a:buNone/>
                      </a:pPr>
                      <a:r>
                        <a:rPr lang="fr-FR" altLang="en-US"/>
                        <a:t>Tn5</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0.2</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06400">
                <a:tc>
                  <a:txBody>
                    <a:bodyPr/>
                    <a:p>
                      <a:pPr>
                        <a:buNone/>
                      </a:pPr>
                      <a:r>
                        <a:rPr lang="fr-FR" altLang="en-US"/>
                        <a:t>PCR cycles</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14</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386080">
                <a:tc>
                  <a:txBody>
                    <a:bodyPr/>
                    <a:p>
                      <a:pPr>
                        <a:buNone/>
                      </a:pPr>
                      <a:r>
                        <a:rPr lang="fr-FR" altLang="en-US"/>
                        <a:t>Incubation</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10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r h="465455">
                <a:tc>
                  <a:txBody>
                    <a:bodyPr/>
                    <a:p>
                      <a:pPr>
                        <a:buNone/>
                      </a:pPr>
                      <a:r>
                        <a:rPr lang="fr-FR" altLang="en-US"/>
                        <a:t>Shaking</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fr-FR" altLang="en-US"/>
                        <a:t>300</a:t>
                      </a:r>
                      <a:endParaRPr lang="fr-FR"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r>
            </a:tbl>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6768</Words>
  <Application>WPS Presentation</Application>
  <PresentationFormat>宽屏</PresentationFormat>
  <Paragraphs>2300</Paragraphs>
  <Slides>40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Arial</vt:lpstr>
      <vt:lpstr>SimSun</vt:lpstr>
      <vt:lpstr>Wingdings</vt:lpstr>
      <vt:lpstr>Calibri</vt:lpstr>
      <vt:lpstr>Trebuchet MS</vt:lpstr>
      <vt:lpstr>Calibri Light</vt:lpstr>
      <vt:lpstr>Microsoft YaHei</vt:lpstr>
      <vt:lpstr>Droid Sans Fallback</vt:lpstr>
      <vt:lpstr>Arial Unicode MS</vt:lpstr>
      <vt:lpstr>SimSun</vt:lpstr>
      <vt:lpstr>Office 主题</vt:lpstr>
      <vt:lpstr>- GOAL -  Understand our ATAC-seq data by looking at the bigger picture</vt:lpstr>
      <vt:lpstr>Alicia’s first libraries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Alicia’s second libraries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Ulysse’s libraries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Ulysse</cp:lastModifiedBy>
  <cp:revision>13</cp:revision>
  <dcterms:created xsi:type="dcterms:W3CDTF">2024-01-10T16:13:20Z</dcterms:created>
  <dcterms:modified xsi:type="dcterms:W3CDTF">2024-01-10T16:13:20Z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1033-11.1.0.11708</vt:lpwstr>
  </property>
</Properties>
</file>